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layout13.xml" ContentType="application/vnd.openxmlformats-officedocument.drawingml.diagramLayout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colors12.xml" ContentType="application/vnd.openxmlformats-officedocument.drawingml.diagramColors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diagrams/data14.xml" ContentType="application/vnd.openxmlformats-officedocument.drawingml.diagramData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quickStyle12.xml" ContentType="application/vnd.openxmlformats-officedocument.drawingml.diagramStyl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layout14.xml" ContentType="application/vnd.openxmlformats-officedocument.drawingml.diagram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ppt/diagrams/colors15.xml" ContentType="application/vnd.openxmlformats-officedocument.drawingml.diagramColor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diagrams/data15.xml" ContentType="application/vnd.openxmlformats-officedocument.drawingml.diagramData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diagrams/data11.xml" ContentType="application/vnd.openxmlformats-officedocument.drawingml.diagramData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diagrams/quickStyle15.xml" ContentType="application/vnd.openxmlformats-officedocument.drawingml.diagramStyle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5.xml" ContentType="application/vnd.openxmlformats-officedocument.drawingml.diagramLayout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5"/>
  </p:notesMasterIdLst>
  <p:sldIdLst>
    <p:sldId id="256" r:id="rId2"/>
    <p:sldId id="257" r:id="rId3"/>
    <p:sldId id="259" r:id="rId4"/>
    <p:sldId id="287" r:id="rId5"/>
    <p:sldId id="288" r:id="rId6"/>
    <p:sldId id="347" r:id="rId7"/>
    <p:sldId id="381" r:id="rId8"/>
    <p:sldId id="382" r:id="rId9"/>
    <p:sldId id="386" r:id="rId10"/>
    <p:sldId id="392" r:id="rId11"/>
    <p:sldId id="393" r:id="rId12"/>
    <p:sldId id="394" r:id="rId13"/>
    <p:sldId id="395" r:id="rId14"/>
    <p:sldId id="357" r:id="rId15"/>
    <p:sldId id="325" r:id="rId16"/>
    <p:sldId id="364" r:id="rId17"/>
    <p:sldId id="326" r:id="rId18"/>
    <p:sldId id="335" r:id="rId19"/>
    <p:sldId id="336" r:id="rId20"/>
    <p:sldId id="337" r:id="rId21"/>
    <p:sldId id="338" r:id="rId22"/>
    <p:sldId id="339" r:id="rId23"/>
    <p:sldId id="340" r:id="rId24"/>
    <p:sldId id="341" r:id="rId25"/>
    <p:sldId id="346" r:id="rId26"/>
    <p:sldId id="333" r:id="rId27"/>
    <p:sldId id="342" r:id="rId28"/>
    <p:sldId id="343" r:id="rId29"/>
    <p:sldId id="344" r:id="rId30"/>
    <p:sldId id="267" r:id="rId31"/>
    <p:sldId id="289" r:id="rId32"/>
    <p:sldId id="290" r:id="rId33"/>
    <p:sldId id="291" r:id="rId34"/>
    <p:sldId id="314" r:id="rId35"/>
    <p:sldId id="292" r:id="rId36"/>
    <p:sldId id="293" r:id="rId37"/>
    <p:sldId id="315" r:id="rId38"/>
    <p:sldId id="294" r:id="rId39"/>
    <p:sldId id="295" r:id="rId40"/>
    <p:sldId id="296" r:id="rId41"/>
    <p:sldId id="299" r:id="rId42"/>
    <p:sldId id="313" r:id="rId43"/>
    <p:sldId id="308" r:id="rId44"/>
    <p:sldId id="298" r:id="rId45"/>
    <p:sldId id="316" r:id="rId46"/>
    <p:sldId id="300" r:id="rId47"/>
    <p:sldId id="302" r:id="rId48"/>
    <p:sldId id="304" r:id="rId49"/>
    <p:sldId id="305" r:id="rId50"/>
    <p:sldId id="306" r:id="rId51"/>
    <p:sldId id="307" r:id="rId52"/>
    <p:sldId id="327" r:id="rId53"/>
    <p:sldId id="328" r:id="rId5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99"/>
    <a:srgbClr val="23538D"/>
    <a:srgbClr val="16263A"/>
    <a:srgbClr val="6893C6"/>
    <a:srgbClr val="467AB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435" autoAdjust="0"/>
    <p:restoredTop sz="94780" autoAdjust="0"/>
  </p:normalViewPr>
  <p:slideViewPr>
    <p:cSldViewPr>
      <p:cViewPr>
        <p:scale>
          <a:sx n="90" d="100"/>
          <a:sy n="90" d="100"/>
        </p:scale>
        <p:origin x="-1056" y="-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iagrams/_rels/data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_rels/data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_rels/data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_rels/data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_rels/data8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_rels/data9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#8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#9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#10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#1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#1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#13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14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#15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#3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#4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#5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#6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#7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9323449-EE69-4A58-B195-2FDE3A84ACE4}" type="doc">
      <dgm:prSet loTypeId="urn:microsoft.com/office/officeart/2005/8/layout/vList2" loCatId="list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ru-RU"/>
        </a:p>
      </dgm:t>
    </dgm:pt>
    <dgm:pt modelId="{BDD03883-FED4-4C79-8D15-3335C0111720}">
      <dgm:prSet custT="1"/>
      <dgm:spPr/>
      <dgm:t>
        <a:bodyPr/>
        <a:lstStyle/>
        <a:p>
          <a:pPr algn="ctr" rtl="0"/>
          <a:r>
            <a:rPr lang="ru-RU" sz="2800" b="0" i="0" u="none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Получение электронной цифровой подписи (ЭЦП)</a:t>
          </a:r>
          <a:endParaRPr lang="ru-RU" sz="2800" b="0" i="0" u="none" baseline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DC35B4F6-1136-4D60-9378-8A7227854F77}" type="parTrans" cxnId="{C9F18599-C84D-44EC-9527-80C31148EB8D}">
      <dgm:prSet/>
      <dgm:spPr/>
      <dgm:t>
        <a:bodyPr/>
        <a:lstStyle/>
        <a:p>
          <a:pPr algn="ctr"/>
          <a:endParaRPr lang="ru-RU"/>
        </a:p>
      </dgm:t>
    </dgm:pt>
    <dgm:pt modelId="{345B5DB6-B330-4067-9593-2D553FBF3F74}" type="sibTrans" cxnId="{C9F18599-C84D-44EC-9527-80C31148EB8D}">
      <dgm:prSet/>
      <dgm:spPr/>
      <dgm:t>
        <a:bodyPr/>
        <a:lstStyle/>
        <a:p>
          <a:pPr algn="ctr"/>
          <a:endParaRPr lang="ru-RU"/>
        </a:p>
      </dgm:t>
    </dgm:pt>
    <dgm:pt modelId="{E4C33059-6811-4070-8D71-3F676B36E152}" type="pres">
      <dgm:prSet presAssocID="{49323449-EE69-4A58-B195-2FDE3A84ACE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0D8B18E-A78B-44FE-8F1B-0F199CEEB3BD}" type="pres">
      <dgm:prSet presAssocID="{BDD03883-FED4-4C79-8D15-3335C0111720}" presName="parentText" presStyleLbl="node1" presStyleIdx="0" presStyleCnt="1" custLinFactNeighborY="-7536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3D1439D-8285-4389-B008-27C51ADD60C3}" type="presOf" srcId="{BDD03883-FED4-4C79-8D15-3335C0111720}" destId="{60D8B18E-A78B-44FE-8F1B-0F199CEEB3BD}" srcOrd="0" destOrd="0" presId="urn:microsoft.com/office/officeart/2005/8/layout/vList2"/>
    <dgm:cxn modelId="{C9F18599-C84D-44EC-9527-80C31148EB8D}" srcId="{49323449-EE69-4A58-B195-2FDE3A84ACE4}" destId="{BDD03883-FED4-4C79-8D15-3335C0111720}" srcOrd="0" destOrd="0" parTransId="{DC35B4F6-1136-4D60-9378-8A7227854F77}" sibTransId="{345B5DB6-B330-4067-9593-2D553FBF3F74}"/>
    <dgm:cxn modelId="{4311238D-18F1-476B-AE17-AAA924D332CA}" type="presOf" srcId="{49323449-EE69-4A58-B195-2FDE3A84ACE4}" destId="{E4C33059-6811-4070-8D71-3F676B36E152}" srcOrd="0" destOrd="0" presId="urn:microsoft.com/office/officeart/2005/8/layout/vList2"/>
    <dgm:cxn modelId="{609D4FAF-F998-41C3-963C-06325342D7FB}" type="presParOf" srcId="{E4C33059-6811-4070-8D71-3F676B36E152}" destId="{60D8B18E-A78B-44FE-8F1B-0F199CEEB3BD}" srcOrd="0" destOrd="0" presId="urn:microsoft.com/office/officeart/2005/8/layout/vList2"/>
  </dgm:cxnLst>
  <dgm:bg/>
  <dgm:whole/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49323449-EE69-4A58-B195-2FDE3A84ACE4}" type="doc">
      <dgm:prSet loTypeId="urn:microsoft.com/office/officeart/2005/8/layout/vList2" loCatId="list" qsTypeId="urn:microsoft.com/office/officeart/2005/8/quickstyle/simple1#8" qsCatId="simple" csTypeId="urn:microsoft.com/office/officeart/2005/8/colors/accent1_2#8" csCatId="accent1" phldr="1"/>
      <dgm:spPr/>
      <dgm:t>
        <a:bodyPr/>
        <a:lstStyle/>
        <a:p>
          <a:endParaRPr lang="ru-RU"/>
        </a:p>
      </dgm:t>
    </dgm:pt>
    <dgm:pt modelId="{BDD03883-FED4-4C79-8D15-3335C0111720}">
      <dgm:prSet custT="1"/>
      <dgm:spPr/>
      <dgm:t>
        <a:bodyPr/>
        <a:lstStyle/>
        <a:p>
          <a:pPr algn="ctr" rtl="0"/>
          <a:r>
            <a:rPr lang="ru-RU" sz="2800" b="0" i="0" u="none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Постановка объектов недвижимости на кадастровый учет</a:t>
          </a:r>
          <a:endParaRPr lang="ru-RU" sz="2800" b="0" i="0" u="none" baseline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DC35B4F6-1136-4D60-9378-8A7227854F77}" type="parTrans" cxnId="{C9F18599-C84D-44EC-9527-80C31148EB8D}">
      <dgm:prSet/>
      <dgm:spPr/>
      <dgm:t>
        <a:bodyPr/>
        <a:lstStyle/>
        <a:p>
          <a:endParaRPr lang="ru-RU"/>
        </a:p>
      </dgm:t>
    </dgm:pt>
    <dgm:pt modelId="{345B5DB6-B330-4067-9593-2D553FBF3F74}" type="sibTrans" cxnId="{C9F18599-C84D-44EC-9527-80C31148EB8D}">
      <dgm:prSet/>
      <dgm:spPr/>
      <dgm:t>
        <a:bodyPr/>
        <a:lstStyle/>
        <a:p>
          <a:endParaRPr lang="ru-RU"/>
        </a:p>
      </dgm:t>
    </dgm:pt>
    <dgm:pt modelId="{E4C33059-6811-4070-8D71-3F676B36E152}" type="pres">
      <dgm:prSet presAssocID="{49323449-EE69-4A58-B195-2FDE3A84ACE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0D8B18E-A78B-44FE-8F1B-0F199CEEB3BD}" type="pres">
      <dgm:prSet presAssocID="{BDD03883-FED4-4C79-8D15-3335C0111720}" presName="parentText" presStyleLbl="node1" presStyleIdx="0" presStyleCnt="1" custScaleY="74442" custLinFactNeighborY="144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E444014-43A3-4730-ACD8-38E4CE8662CB}" type="presOf" srcId="{49323449-EE69-4A58-B195-2FDE3A84ACE4}" destId="{E4C33059-6811-4070-8D71-3F676B36E152}" srcOrd="0" destOrd="0" presId="urn:microsoft.com/office/officeart/2005/8/layout/vList2"/>
    <dgm:cxn modelId="{01FD1DC6-953A-45C6-A438-BBE5DCFA3295}" type="presOf" srcId="{BDD03883-FED4-4C79-8D15-3335C0111720}" destId="{60D8B18E-A78B-44FE-8F1B-0F199CEEB3BD}" srcOrd="0" destOrd="0" presId="urn:microsoft.com/office/officeart/2005/8/layout/vList2"/>
    <dgm:cxn modelId="{C9F18599-C84D-44EC-9527-80C31148EB8D}" srcId="{49323449-EE69-4A58-B195-2FDE3A84ACE4}" destId="{BDD03883-FED4-4C79-8D15-3335C0111720}" srcOrd="0" destOrd="0" parTransId="{DC35B4F6-1136-4D60-9378-8A7227854F77}" sibTransId="{345B5DB6-B330-4067-9593-2D553FBF3F74}"/>
    <dgm:cxn modelId="{E996665F-6DDC-46A9-BBBC-69EC857418FE}" type="presParOf" srcId="{E4C33059-6811-4070-8D71-3F676B36E152}" destId="{60D8B18E-A78B-44FE-8F1B-0F199CEEB3BD}" srcOrd="0" destOrd="0" presId="urn:microsoft.com/office/officeart/2005/8/layout/vList2"/>
  </dgm:cxnLst>
  <dgm:bg/>
  <dgm:whole/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49323449-EE69-4A58-B195-2FDE3A84ACE4}" type="doc">
      <dgm:prSet loTypeId="urn:microsoft.com/office/officeart/2005/8/layout/vList3#8" loCatId="list" qsTypeId="urn:microsoft.com/office/officeart/2005/8/quickstyle/simple1#9" qsCatId="simple" csTypeId="urn:microsoft.com/office/officeart/2005/8/colors/accent1_2#9" csCatId="accent1" phldr="1"/>
      <dgm:spPr/>
      <dgm:t>
        <a:bodyPr/>
        <a:lstStyle/>
        <a:p>
          <a:endParaRPr lang="ru-RU"/>
        </a:p>
      </dgm:t>
    </dgm:pt>
    <dgm:pt modelId="{BDD03883-FED4-4C79-8D15-3335C0111720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pPr algn="ctr" rtl="0"/>
          <a:r>
            <a:rPr lang="ru-RU" sz="2200" b="0" i="0" u="none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Подать заявление о ГКУ объектов недвижимости (физические лица)</a:t>
          </a:r>
          <a:endParaRPr lang="ru-RU" sz="2200" b="0" i="0" u="none" baseline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DC35B4F6-1136-4D60-9378-8A7227854F77}" type="parTrans" cxnId="{C9F18599-C84D-44EC-9527-80C31148EB8D}">
      <dgm:prSet/>
      <dgm:spPr/>
      <dgm:t>
        <a:bodyPr/>
        <a:lstStyle/>
        <a:p>
          <a:endParaRPr lang="ru-RU"/>
        </a:p>
      </dgm:t>
    </dgm:pt>
    <dgm:pt modelId="{345B5DB6-B330-4067-9593-2D553FBF3F74}" type="sibTrans" cxnId="{C9F18599-C84D-44EC-9527-80C31148EB8D}">
      <dgm:prSet/>
      <dgm:spPr/>
      <dgm:t>
        <a:bodyPr/>
        <a:lstStyle/>
        <a:p>
          <a:endParaRPr lang="ru-RU"/>
        </a:p>
      </dgm:t>
    </dgm:pt>
    <dgm:pt modelId="{6189C346-04B4-4325-B306-2D241808255C}" type="pres">
      <dgm:prSet presAssocID="{49323449-EE69-4A58-B195-2FDE3A84ACE4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A35FEE4-8CD5-46E3-9673-CC72F24205C7}" type="pres">
      <dgm:prSet presAssocID="{BDD03883-FED4-4C79-8D15-3335C0111720}" presName="composite" presStyleCnt="0"/>
      <dgm:spPr/>
    </dgm:pt>
    <dgm:pt modelId="{1A4FA2AD-4BC6-4420-A0AC-EE363AB0F14B}" type="pres">
      <dgm:prSet presAssocID="{BDD03883-FED4-4C79-8D15-3335C0111720}" presName="imgShp" presStyleLbl="fgImgPlace1" presStyleIdx="0" presStyleCnt="1" custScaleX="48757" custScaleY="50051" custLinFactNeighborX="-22223" custLinFactNeighborY="-2780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1296CA45-55B2-4D03-9125-698F9F1C087F}" type="pres">
      <dgm:prSet presAssocID="{BDD03883-FED4-4C79-8D15-3335C0111720}" presName="txShp" presStyleLbl="node1" presStyleIdx="0" presStyleCnt="1" custScaleX="129332" custLinFactNeighborY="56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7C05943-A92F-4D7D-9686-B9F2ABD7950B}" type="presOf" srcId="{BDD03883-FED4-4C79-8D15-3335C0111720}" destId="{1296CA45-55B2-4D03-9125-698F9F1C087F}" srcOrd="0" destOrd="0" presId="urn:microsoft.com/office/officeart/2005/8/layout/vList3#8"/>
    <dgm:cxn modelId="{C9F18599-C84D-44EC-9527-80C31148EB8D}" srcId="{49323449-EE69-4A58-B195-2FDE3A84ACE4}" destId="{BDD03883-FED4-4C79-8D15-3335C0111720}" srcOrd="0" destOrd="0" parTransId="{DC35B4F6-1136-4D60-9378-8A7227854F77}" sibTransId="{345B5DB6-B330-4067-9593-2D553FBF3F74}"/>
    <dgm:cxn modelId="{35293AA1-B0EC-4F96-BB26-8C1A6C2C6DFA}" type="presOf" srcId="{49323449-EE69-4A58-B195-2FDE3A84ACE4}" destId="{6189C346-04B4-4325-B306-2D241808255C}" srcOrd="0" destOrd="0" presId="urn:microsoft.com/office/officeart/2005/8/layout/vList3#8"/>
    <dgm:cxn modelId="{B0371CEF-7732-4EB0-82C0-3229EF1BA437}" type="presParOf" srcId="{6189C346-04B4-4325-B306-2D241808255C}" destId="{7A35FEE4-8CD5-46E3-9673-CC72F24205C7}" srcOrd="0" destOrd="0" presId="urn:microsoft.com/office/officeart/2005/8/layout/vList3#8"/>
    <dgm:cxn modelId="{AD7CC77A-21EC-4E39-9F7D-E6D9C3CD4BB9}" type="presParOf" srcId="{7A35FEE4-8CD5-46E3-9673-CC72F24205C7}" destId="{1A4FA2AD-4BC6-4420-A0AC-EE363AB0F14B}" srcOrd="0" destOrd="0" presId="urn:microsoft.com/office/officeart/2005/8/layout/vList3#8"/>
    <dgm:cxn modelId="{9988F463-CB71-4D63-8ABA-9B46B4F31E86}" type="presParOf" srcId="{7A35FEE4-8CD5-46E3-9673-CC72F24205C7}" destId="{1296CA45-55B2-4D03-9125-698F9F1C087F}" srcOrd="1" destOrd="0" presId="urn:microsoft.com/office/officeart/2005/8/layout/vList3#8"/>
  </dgm:cxnLst>
  <dgm:bg/>
  <dgm:whole/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49323449-EE69-4A58-B195-2FDE3A84ACE4}" type="doc">
      <dgm:prSet loTypeId="urn:microsoft.com/office/officeart/2005/8/layout/vList3#7" loCatId="list" qsTypeId="urn:microsoft.com/office/officeart/2005/8/quickstyle/simple1#10" qsCatId="simple" csTypeId="urn:microsoft.com/office/officeart/2005/8/colors/accent1_2#10" csCatId="accent1" phldr="1"/>
      <dgm:spPr/>
      <dgm:t>
        <a:bodyPr/>
        <a:lstStyle/>
        <a:p>
          <a:endParaRPr lang="ru-RU"/>
        </a:p>
      </dgm:t>
    </dgm:pt>
    <dgm:pt modelId="{BDD03883-FED4-4C79-8D15-3335C0111720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pPr algn="ctr" rtl="0"/>
          <a:r>
            <a:rPr lang="ru-RU" sz="2200" b="0" i="0" u="none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Подать заявление о ГКУ объектов недвижимости (юридические лица)</a:t>
          </a:r>
          <a:endParaRPr lang="ru-RU" sz="2200" b="0" i="0" u="none" baseline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DC35B4F6-1136-4D60-9378-8A7227854F77}" type="parTrans" cxnId="{C9F18599-C84D-44EC-9527-80C31148EB8D}">
      <dgm:prSet/>
      <dgm:spPr/>
      <dgm:t>
        <a:bodyPr/>
        <a:lstStyle/>
        <a:p>
          <a:endParaRPr lang="ru-RU"/>
        </a:p>
      </dgm:t>
    </dgm:pt>
    <dgm:pt modelId="{345B5DB6-B330-4067-9593-2D553FBF3F74}" type="sibTrans" cxnId="{C9F18599-C84D-44EC-9527-80C31148EB8D}">
      <dgm:prSet/>
      <dgm:spPr/>
      <dgm:t>
        <a:bodyPr/>
        <a:lstStyle/>
        <a:p>
          <a:endParaRPr lang="ru-RU"/>
        </a:p>
      </dgm:t>
    </dgm:pt>
    <dgm:pt modelId="{6189C346-04B4-4325-B306-2D241808255C}" type="pres">
      <dgm:prSet presAssocID="{49323449-EE69-4A58-B195-2FDE3A84ACE4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A35FEE4-8CD5-46E3-9673-CC72F24205C7}" type="pres">
      <dgm:prSet presAssocID="{BDD03883-FED4-4C79-8D15-3335C0111720}" presName="composite" presStyleCnt="0"/>
      <dgm:spPr/>
    </dgm:pt>
    <dgm:pt modelId="{1A4FA2AD-4BC6-4420-A0AC-EE363AB0F14B}" type="pres">
      <dgm:prSet presAssocID="{BDD03883-FED4-4C79-8D15-3335C0111720}" presName="imgShp" presStyleLbl="fgImgPlace1" presStyleIdx="0" presStyleCnt="1" custScaleX="48757" custScaleY="50051" custLinFactNeighborX="-33344" custLinFactNeighborY="-2779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1296CA45-55B2-4D03-9125-698F9F1C087F}" type="pres">
      <dgm:prSet presAssocID="{BDD03883-FED4-4C79-8D15-3335C0111720}" presName="txShp" presStyleLbl="node1" presStyleIdx="0" presStyleCnt="1" custScaleX="1400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170D13F-6A07-4E73-BE6B-65E5E0590BB4}" type="presOf" srcId="{49323449-EE69-4A58-B195-2FDE3A84ACE4}" destId="{6189C346-04B4-4325-B306-2D241808255C}" srcOrd="0" destOrd="0" presId="urn:microsoft.com/office/officeart/2005/8/layout/vList3#7"/>
    <dgm:cxn modelId="{C9F18599-C84D-44EC-9527-80C31148EB8D}" srcId="{49323449-EE69-4A58-B195-2FDE3A84ACE4}" destId="{BDD03883-FED4-4C79-8D15-3335C0111720}" srcOrd="0" destOrd="0" parTransId="{DC35B4F6-1136-4D60-9378-8A7227854F77}" sibTransId="{345B5DB6-B330-4067-9593-2D553FBF3F74}"/>
    <dgm:cxn modelId="{A10A4653-A661-432D-9D11-DA795555CA1B}" type="presOf" srcId="{BDD03883-FED4-4C79-8D15-3335C0111720}" destId="{1296CA45-55B2-4D03-9125-698F9F1C087F}" srcOrd="0" destOrd="0" presId="urn:microsoft.com/office/officeart/2005/8/layout/vList3#7"/>
    <dgm:cxn modelId="{B612E096-0774-4550-BFDE-9E9866E01EB8}" type="presParOf" srcId="{6189C346-04B4-4325-B306-2D241808255C}" destId="{7A35FEE4-8CD5-46E3-9673-CC72F24205C7}" srcOrd="0" destOrd="0" presId="urn:microsoft.com/office/officeart/2005/8/layout/vList3#7"/>
    <dgm:cxn modelId="{C302C605-4B77-47BC-889A-0369B1674A8A}" type="presParOf" srcId="{7A35FEE4-8CD5-46E3-9673-CC72F24205C7}" destId="{1A4FA2AD-4BC6-4420-A0AC-EE363AB0F14B}" srcOrd="0" destOrd="0" presId="urn:microsoft.com/office/officeart/2005/8/layout/vList3#7"/>
    <dgm:cxn modelId="{A5B5D684-0EF4-4EBB-AC1D-A595BDA32848}" type="presParOf" srcId="{7A35FEE4-8CD5-46E3-9673-CC72F24205C7}" destId="{1296CA45-55B2-4D03-9125-698F9F1C087F}" srcOrd="1" destOrd="0" presId="urn:microsoft.com/office/officeart/2005/8/layout/vList3#7"/>
  </dgm:cxnLst>
  <dgm:bg/>
  <dgm:whole/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49323449-EE69-4A58-B195-2FDE3A84ACE4}" type="doc">
      <dgm:prSet loTypeId="urn:microsoft.com/office/officeart/2005/8/layout/vList2" loCatId="list" qsTypeId="urn:microsoft.com/office/officeart/2005/8/quickstyle/simple1#11" qsCatId="simple" csTypeId="urn:microsoft.com/office/officeart/2005/8/colors/accent1_2#11" csCatId="accent1" phldr="1"/>
      <dgm:spPr/>
      <dgm:t>
        <a:bodyPr/>
        <a:lstStyle/>
        <a:p>
          <a:endParaRPr lang="ru-RU"/>
        </a:p>
      </dgm:t>
    </dgm:pt>
    <dgm:pt modelId="{BDD03883-FED4-4C79-8D15-3335C0111720}">
      <dgm:prSet custT="1"/>
      <dgm:spPr/>
      <dgm:t>
        <a:bodyPr/>
        <a:lstStyle/>
        <a:p>
          <a:pPr algn="ctr" rtl="0"/>
          <a:r>
            <a:rPr lang="ru-RU" sz="2400" b="0" i="0" u="none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Кадастровый учет изменений земельного участка (кроме учета изменений адреса правообладателя) </a:t>
          </a:r>
          <a:endParaRPr lang="ru-RU" sz="2400" b="0" i="0" u="none" baseline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DC35B4F6-1136-4D60-9378-8A7227854F77}" type="parTrans" cxnId="{C9F18599-C84D-44EC-9527-80C31148EB8D}">
      <dgm:prSet/>
      <dgm:spPr/>
      <dgm:t>
        <a:bodyPr/>
        <a:lstStyle/>
        <a:p>
          <a:endParaRPr lang="ru-RU"/>
        </a:p>
      </dgm:t>
    </dgm:pt>
    <dgm:pt modelId="{345B5DB6-B330-4067-9593-2D553FBF3F74}" type="sibTrans" cxnId="{C9F18599-C84D-44EC-9527-80C31148EB8D}">
      <dgm:prSet/>
      <dgm:spPr/>
      <dgm:t>
        <a:bodyPr/>
        <a:lstStyle/>
        <a:p>
          <a:endParaRPr lang="ru-RU"/>
        </a:p>
      </dgm:t>
    </dgm:pt>
    <dgm:pt modelId="{E4C33059-6811-4070-8D71-3F676B36E152}" type="pres">
      <dgm:prSet presAssocID="{49323449-EE69-4A58-B195-2FDE3A84ACE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0D8B18E-A78B-44FE-8F1B-0F199CEEB3BD}" type="pres">
      <dgm:prSet presAssocID="{BDD03883-FED4-4C79-8D15-3335C0111720}" presName="parentText" presStyleLbl="node1" presStyleIdx="0" presStyleCnt="1" custScaleY="71552" custLinFactNeighborX="0" custLinFactNeighborY="-2149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9F18599-C84D-44EC-9527-80C31148EB8D}" srcId="{49323449-EE69-4A58-B195-2FDE3A84ACE4}" destId="{BDD03883-FED4-4C79-8D15-3335C0111720}" srcOrd="0" destOrd="0" parTransId="{DC35B4F6-1136-4D60-9378-8A7227854F77}" sibTransId="{345B5DB6-B330-4067-9593-2D553FBF3F74}"/>
    <dgm:cxn modelId="{DFC27CB2-D23F-4F09-AA1E-316B50BC7109}" type="presOf" srcId="{49323449-EE69-4A58-B195-2FDE3A84ACE4}" destId="{E4C33059-6811-4070-8D71-3F676B36E152}" srcOrd="0" destOrd="0" presId="urn:microsoft.com/office/officeart/2005/8/layout/vList2"/>
    <dgm:cxn modelId="{2CB3FF0B-ABF5-47BB-A4C1-12F1E46A2740}" type="presOf" srcId="{BDD03883-FED4-4C79-8D15-3335C0111720}" destId="{60D8B18E-A78B-44FE-8F1B-0F199CEEB3BD}" srcOrd="0" destOrd="0" presId="urn:microsoft.com/office/officeart/2005/8/layout/vList2"/>
    <dgm:cxn modelId="{9B00A3B6-81A4-4CA4-982E-4BD0A35E8259}" type="presParOf" srcId="{E4C33059-6811-4070-8D71-3F676B36E152}" destId="{60D8B18E-A78B-44FE-8F1B-0F199CEEB3BD}" srcOrd="0" destOrd="0" presId="urn:microsoft.com/office/officeart/2005/8/layout/vList2"/>
  </dgm:cxnLst>
  <dgm:bg/>
  <dgm:whole/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49323449-EE69-4A58-B195-2FDE3A84ACE4}" type="doc">
      <dgm:prSet loTypeId="urn:microsoft.com/office/officeart/2005/8/layout/vList3#10" loCatId="list" qsTypeId="urn:microsoft.com/office/officeart/2005/8/quickstyle/simple1#12" qsCatId="simple" csTypeId="urn:microsoft.com/office/officeart/2005/8/colors/accent1_2#12" csCatId="accent1" phldr="1"/>
      <dgm:spPr/>
      <dgm:t>
        <a:bodyPr/>
        <a:lstStyle/>
        <a:p>
          <a:endParaRPr lang="ru-RU"/>
        </a:p>
      </dgm:t>
    </dgm:pt>
    <dgm:pt modelId="{BDD03883-FED4-4C79-8D15-3335C0111720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pPr algn="just" rtl="0"/>
          <a:r>
            <a:rPr lang="ru-RU" sz="2200" b="0" i="0" u="none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Подать заявление о кадастровом учете изменений земельного участка</a:t>
          </a:r>
          <a:r>
            <a:rPr lang="en-US" sz="2200" b="0" i="0" u="none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b="0" i="0" u="none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(физические лица)</a:t>
          </a:r>
          <a:endParaRPr lang="ru-RU" sz="2200" b="0" i="0" u="none" baseline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DC35B4F6-1136-4D60-9378-8A7227854F77}" type="parTrans" cxnId="{C9F18599-C84D-44EC-9527-80C31148EB8D}">
      <dgm:prSet/>
      <dgm:spPr/>
      <dgm:t>
        <a:bodyPr/>
        <a:lstStyle/>
        <a:p>
          <a:endParaRPr lang="ru-RU"/>
        </a:p>
      </dgm:t>
    </dgm:pt>
    <dgm:pt modelId="{345B5DB6-B330-4067-9593-2D553FBF3F74}" type="sibTrans" cxnId="{C9F18599-C84D-44EC-9527-80C31148EB8D}">
      <dgm:prSet/>
      <dgm:spPr/>
      <dgm:t>
        <a:bodyPr/>
        <a:lstStyle/>
        <a:p>
          <a:endParaRPr lang="ru-RU"/>
        </a:p>
      </dgm:t>
    </dgm:pt>
    <dgm:pt modelId="{6189C346-04B4-4325-B306-2D241808255C}" type="pres">
      <dgm:prSet presAssocID="{49323449-EE69-4A58-B195-2FDE3A84ACE4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A35FEE4-8CD5-46E3-9673-CC72F24205C7}" type="pres">
      <dgm:prSet presAssocID="{BDD03883-FED4-4C79-8D15-3335C0111720}" presName="composite" presStyleCnt="0"/>
      <dgm:spPr/>
    </dgm:pt>
    <dgm:pt modelId="{1A4FA2AD-4BC6-4420-A0AC-EE363AB0F14B}" type="pres">
      <dgm:prSet presAssocID="{BDD03883-FED4-4C79-8D15-3335C0111720}" presName="imgShp" presStyleLbl="fgImgPlace1" presStyleIdx="0" presStyleCnt="1" custScaleX="48758" custScaleY="45992" custLinFactNeighborX="-31742" custLinFactNeighborY="-165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1296CA45-55B2-4D03-9125-698F9F1C087F}" type="pres">
      <dgm:prSet presAssocID="{BDD03883-FED4-4C79-8D15-3335C0111720}" presName="txShp" presStyleLbl="node1" presStyleIdx="0" presStyleCnt="1" custScaleX="139576" custScaleY="116920" custLinFactNeighborX="-29" custLinFactNeighborY="-216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0430BC2-F948-4385-A638-92A0BD179625}" type="presOf" srcId="{BDD03883-FED4-4C79-8D15-3335C0111720}" destId="{1296CA45-55B2-4D03-9125-698F9F1C087F}" srcOrd="0" destOrd="0" presId="urn:microsoft.com/office/officeart/2005/8/layout/vList3#10"/>
    <dgm:cxn modelId="{C9F18599-C84D-44EC-9527-80C31148EB8D}" srcId="{49323449-EE69-4A58-B195-2FDE3A84ACE4}" destId="{BDD03883-FED4-4C79-8D15-3335C0111720}" srcOrd="0" destOrd="0" parTransId="{DC35B4F6-1136-4D60-9378-8A7227854F77}" sibTransId="{345B5DB6-B330-4067-9593-2D553FBF3F74}"/>
    <dgm:cxn modelId="{ABB5DA3D-C8A7-4C8D-B27B-6A194C9D8B12}" type="presOf" srcId="{49323449-EE69-4A58-B195-2FDE3A84ACE4}" destId="{6189C346-04B4-4325-B306-2D241808255C}" srcOrd="0" destOrd="0" presId="urn:microsoft.com/office/officeart/2005/8/layout/vList3#10"/>
    <dgm:cxn modelId="{9D890DE0-1863-45F4-B6A1-751CFA6382B6}" type="presParOf" srcId="{6189C346-04B4-4325-B306-2D241808255C}" destId="{7A35FEE4-8CD5-46E3-9673-CC72F24205C7}" srcOrd="0" destOrd="0" presId="urn:microsoft.com/office/officeart/2005/8/layout/vList3#10"/>
    <dgm:cxn modelId="{970A1662-D58A-497E-A58A-BD3BC2FDC9BA}" type="presParOf" srcId="{7A35FEE4-8CD5-46E3-9673-CC72F24205C7}" destId="{1A4FA2AD-4BC6-4420-A0AC-EE363AB0F14B}" srcOrd="0" destOrd="0" presId="urn:microsoft.com/office/officeart/2005/8/layout/vList3#10"/>
    <dgm:cxn modelId="{87BCDD60-B8ED-4029-9D47-428D7C988DB3}" type="presParOf" srcId="{7A35FEE4-8CD5-46E3-9673-CC72F24205C7}" destId="{1296CA45-55B2-4D03-9125-698F9F1C087F}" srcOrd="1" destOrd="0" presId="urn:microsoft.com/office/officeart/2005/8/layout/vList3#10"/>
  </dgm:cxnLst>
  <dgm:bg/>
  <dgm:whole/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49323449-EE69-4A58-B195-2FDE3A84ACE4}" type="doc">
      <dgm:prSet loTypeId="urn:microsoft.com/office/officeart/2005/8/layout/vList3#9" loCatId="list" qsTypeId="urn:microsoft.com/office/officeart/2005/8/quickstyle/simple1#13" qsCatId="simple" csTypeId="urn:microsoft.com/office/officeart/2005/8/colors/accent1_2#13" csCatId="accent1" phldr="1"/>
      <dgm:spPr/>
      <dgm:t>
        <a:bodyPr/>
        <a:lstStyle/>
        <a:p>
          <a:endParaRPr lang="ru-RU"/>
        </a:p>
      </dgm:t>
    </dgm:pt>
    <dgm:pt modelId="{BDD03883-FED4-4C79-8D15-3335C0111720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pPr algn="just" rtl="0"/>
          <a:r>
            <a:rPr lang="ru-RU" sz="2200" b="0" i="0" u="none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Подать заявление о кадастровом учете изменений земельного участка</a:t>
          </a:r>
          <a:r>
            <a:rPr lang="en-US" sz="2200" b="0" i="0" u="none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b="0" i="0" u="none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(юридические лица)</a:t>
          </a:r>
          <a:endParaRPr lang="ru-RU" sz="2200" b="0" i="0" u="none" baseline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DC35B4F6-1136-4D60-9378-8A7227854F77}" type="parTrans" cxnId="{C9F18599-C84D-44EC-9527-80C31148EB8D}">
      <dgm:prSet/>
      <dgm:spPr/>
      <dgm:t>
        <a:bodyPr/>
        <a:lstStyle/>
        <a:p>
          <a:endParaRPr lang="ru-RU"/>
        </a:p>
      </dgm:t>
    </dgm:pt>
    <dgm:pt modelId="{345B5DB6-B330-4067-9593-2D553FBF3F74}" type="sibTrans" cxnId="{C9F18599-C84D-44EC-9527-80C31148EB8D}">
      <dgm:prSet/>
      <dgm:spPr/>
      <dgm:t>
        <a:bodyPr/>
        <a:lstStyle/>
        <a:p>
          <a:endParaRPr lang="ru-RU"/>
        </a:p>
      </dgm:t>
    </dgm:pt>
    <dgm:pt modelId="{6189C346-04B4-4325-B306-2D241808255C}" type="pres">
      <dgm:prSet presAssocID="{49323449-EE69-4A58-B195-2FDE3A84ACE4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A35FEE4-8CD5-46E3-9673-CC72F24205C7}" type="pres">
      <dgm:prSet presAssocID="{BDD03883-FED4-4C79-8D15-3335C0111720}" presName="composite" presStyleCnt="0"/>
      <dgm:spPr/>
    </dgm:pt>
    <dgm:pt modelId="{1A4FA2AD-4BC6-4420-A0AC-EE363AB0F14B}" type="pres">
      <dgm:prSet presAssocID="{BDD03883-FED4-4C79-8D15-3335C0111720}" presName="imgShp" presStyleLbl="fgImgPlace1" presStyleIdx="0" presStyleCnt="1" custScaleX="53911" custScaleY="52530" custLinFactNeighborX="-42410" custLinFactNeighborY="-685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1296CA45-55B2-4D03-9125-698F9F1C087F}" type="pres">
      <dgm:prSet presAssocID="{BDD03883-FED4-4C79-8D15-3335C0111720}" presName="txShp" presStyleLbl="node1" presStyleIdx="0" presStyleCnt="1" custScaleX="139576" custScaleY="127508" custLinFactNeighborY="56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9F18599-C84D-44EC-9527-80C31148EB8D}" srcId="{49323449-EE69-4A58-B195-2FDE3A84ACE4}" destId="{BDD03883-FED4-4C79-8D15-3335C0111720}" srcOrd="0" destOrd="0" parTransId="{DC35B4F6-1136-4D60-9378-8A7227854F77}" sibTransId="{345B5DB6-B330-4067-9593-2D553FBF3F74}"/>
    <dgm:cxn modelId="{DF25EEE7-1382-40D0-94B1-C4BB4FCF4C25}" type="presOf" srcId="{BDD03883-FED4-4C79-8D15-3335C0111720}" destId="{1296CA45-55B2-4D03-9125-698F9F1C087F}" srcOrd="0" destOrd="0" presId="urn:microsoft.com/office/officeart/2005/8/layout/vList3#9"/>
    <dgm:cxn modelId="{E5BD6D7C-B8D8-4231-9AFA-1D95ADA0E35A}" type="presOf" srcId="{49323449-EE69-4A58-B195-2FDE3A84ACE4}" destId="{6189C346-04B4-4325-B306-2D241808255C}" srcOrd="0" destOrd="0" presId="urn:microsoft.com/office/officeart/2005/8/layout/vList3#9"/>
    <dgm:cxn modelId="{2342DFE4-41F8-4BB9-A11C-B26FD43C4D2E}" type="presParOf" srcId="{6189C346-04B4-4325-B306-2D241808255C}" destId="{7A35FEE4-8CD5-46E3-9673-CC72F24205C7}" srcOrd="0" destOrd="0" presId="urn:microsoft.com/office/officeart/2005/8/layout/vList3#9"/>
    <dgm:cxn modelId="{2F5A601B-F4E1-4BBB-9969-A7D7B28F8D3E}" type="presParOf" srcId="{7A35FEE4-8CD5-46E3-9673-CC72F24205C7}" destId="{1A4FA2AD-4BC6-4420-A0AC-EE363AB0F14B}" srcOrd="0" destOrd="0" presId="urn:microsoft.com/office/officeart/2005/8/layout/vList3#9"/>
    <dgm:cxn modelId="{5B9B36F3-9DD7-4D56-8800-73CEFD1391FF}" type="presParOf" srcId="{7A35FEE4-8CD5-46E3-9673-CC72F24205C7}" destId="{1296CA45-55B2-4D03-9125-698F9F1C087F}" srcOrd="1" destOrd="0" presId="urn:microsoft.com/office/officeart/2005/8/layout/vList3#9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9323449-EE69-4A58-B195-2FDE3A84ACE4}" type="doc">
      <dgm:prSet loTypeId="urn:microsoft.com/office/officeart/2005/8/layout/vList2" loCatId="list" qsTypeId="urn:microsoft.com/office/officeart/2005/8/quickstyle/simple1#14" qsCatId="simple" csTypeId="urn:microsoft.com/office/officeart/2005/8/colors/accent1_2#14" csCatId="accent1" phldr="1"/>
      <dgm:spPr/>
      <dgm:t>
        <a:bodyPr/>
        <a:lstStyle/>
        <a:p>
          <a:endParaRPr lang="ru-RU"/>
        </a:p>
      </dgm:t>
    </dgm:pt>
    <dgm:pt modelId="{BDD03883-FED4-4C79-8D15-3335C0111720}">
      <dgm:prSet custT="1"/>
      <dgm:spPr/>
      <dgm:t>
        <a:bodyPr/>
        <a:lstStyle/>
        <a:p>
          <a:pPr algn="ctr" rtl="0"/>
          <a:r>
            <a:rPr lang="ru-RU" sz="2800" b="0" i="0" u="none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Предоставление сведений, внесенных в государственный кадастр недвижимости</a:t>
          </a:r>
          <a:endParaRPr lang="ru-RU" sz="2800" b="0" i="0" u="none" baseline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DC35B4F6-1136-4D60-9378-8A7227854F77}" type="parTrans" cxnId="{C9F18599-C84D-44EC-9527-80C31148EB8D}">
      <dgm:prSet/>
      <dgm:spPr/>
      <dgm:t>
        <a:bodyPr/>
        <a:lstStyle/>
        <a:p>
          <a:endParaRPr lang="ru-RU"/>
        </a:p>
      </dgm:t>
    </dgm:pt>
    <dgm:pt modelId="{345B5DB6-B330-4067-9593-2D553FBF3F74}" type="sibTrans" cxnId="{C9F18599-C84D-44EC-9527-80C31148EB8D}">
      <dgm:prSet/>
      <dgm:spPr/>
      <dgm:t>
        <a:bodyPr/>
        <a:lstStyle/>
        <a:p>
          <a:endParaRPr lang="ru-RU"/>
        </a:p>
      </dgm:t>
    </dgm:pt>
    <dgm:pt modelId="{E4C33059-6811-4070-8D71-3F676B36E152}" type="pres">
      <dgm:prSet presAssocID="{49323449-EE69-4A58-B195-2FDE3A84ACE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0D8B18E-A78B-44FE-8F1B-0F199CEEB3BD}" type="pres">
      <dgm:prSet presAssocID="{BDD03883-FED4-4C79-8D15-3335C0111720}" presName="parentText" presStyleLbl="node1" presStyleIdx="0" presStyleCnt="1" custScaleY="74442" custLinFactNeighborY="144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1522357-50A9-4749-AB5A-FB67D88BCF16}" type="presOf" srcId="{49323449-EE69-4A58-B195-2FDE3A84ACE4}" destId="{E4C33059-6811-4070-8D71-3F676B36E152}" srcOrd="0" destOrd="0" presId="urn:microsoft.com/office/officeart/2005/8/layout/vList2"/>
    <dgm:cxn modelId="{C9F18599-C84D-44EC-9527-80C31148EB8D}" srcId="{49323449-EE69-4A58-B195-2FDE3A84ACE4}" destId="{BDD03883-FED4-4C79-8D15-3335C0111720}" srcOrd="0" destOrd="0" parTransId="{DC35B4F6-1136-4D60-9378-8A7227854F77}" sibTransId="{345B5DB6-B330-4067-9593-2D553FBF3F74}"/>
    <dgm:cxn modelId="{CF5D4404-EC9A-47B3-AB9D-D3B20316303E}" type="presOf" srcId="{BDD03883-FED4-4C79-8D15-3335C0111720}" destId="{60D8B18E-A78B-44FE-8F1B-0F199CEEB3BD}" srcOrd="0" destOrd="0" presId="urn:microsoft.com/office/officeart/2005/8/layout/vList2"/>
    <dgm:cxn modelId="{62D200CD-04E0-4245-B706-2E4BBCBDA1B7}" type="presParOf" srcId="{E4C33059-6811-4070-8D71-3F676B36E152}" destId="{60D8B18E-A78B-44FE-8F1B-0F199CEEB3BD}" srcOrd="0" destOrd="0" presId="urn:microsoft.com/office/officeart/2005/8/layout/vList2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9323449-EE69-4A58-B195-2FDE3A84ACE4}" type="doc">
      <dgm:prSet loTypeId="urn:microsoft.com/office/officeart/2005/8/layout/vList3#1" loCatId="list" qsTypeId="urn:microsoft.com/office/officeart/2005/8/quickstyle/simple1#15" qsCatId="simple" csTypeId="urn:microsoft.com/office/officeart/2005/8/colors/accent1_2#15" csCatId="accent1" phldr="1"/>
      <dgm:spPr/>
      <dgm:t>
        <a:bodyPr/>
        <a:lstStyle/>
        <a:p>
          <a:endParaRPr lang="ru-RU"/>
        </a:p>
      </dgm:t>
    </dgm:pt>
    <dgm:pt modelId="{6189C346-04B4-4325-B306-2D241808255C}" type="pres">
      <dgm:prSet presAssocID="{49323449-EE69-4A58-B195-2FDE3A84ACE4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79E11958-D0AF-4A1A-BC96-F4FFCBC650CE}" type="presOf" srcId="{49323449-EE69-4A58-B195-2FDE3A84ACE4}" destId="{6189C346-04B4-4325-B306-2D241808255C}" srcOrd="0" destOrd="0" presId="urn:microsoft.com/office/officeart/2005/8/layout/vList3#1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9323449-EE69-4A58-B195-2FDE3A84ACE4}" type="doc">
      <dgm:prSet loTypeId="urn:microsoft.com/office/officeart/2005/8/layout/vList2" loCatId="list" qsTypeId="urn:microsoft.com/office/officeart/2005/8/quickstyle/simple1#2" qsCatId="simple" csTypeId="urn:microsoft.com/office/officeart/2005/8/colors/accent1_2#2" csCatId="accent1" phldr="1"/>
      <dgm:spPr/>
      <dgm:t>
        <a:bodyPr/>
        <a:lstStyle/>
        <a:p>
          <a:endParaRPr lang="ru-RU"/>
        </a:p>
      </dgm:t>
    </dgm:pt>
    <dgm:pt modelId="{BDD03883-FED4-4C79-8D15-3335C0111720}">
      <dgm:prSet custT="1"/>
      <dgm:spPr/>
      <dgm:t>
        <a:bodyPr/>
        <a:lstStyle/>
        <a:p>
          <a:pPr algn="ctr" rtl="0"/>
          <a:r>
            <a:rPr lang="ru-RU" sz="2800" b="0" i="0" u="none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Постановка земельных участков на кадастровый учет</a:t>
          </a:r>
          <a:endParaRPr lang="ru-RU" sz="2800" b="0" i="0" u="none" baseline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DC35B4F6-1136-4D60-9378-8A7227854F77}" type="parTrans" cxnId="{C9F18599-C84D-44EC-9527-80C31148EB8D}">
      <dgm:prSet/>
      <dgm:spPr/>
      <dgm:t>
        <a:bodyPr/>
        <a:lstStyle/>
        <a:p>
          <a:endParaRPr lang="ru-RU"/>
        </a:p>
      </dgm:t>
    </dgm:pt>
    <dgm:pt modelId="{345B5DB6-B330-4067-9593-2D553FBF3F74}" type="sibTrans" cxnId="{C9F18599-C84D-44EC-9527-80C31148EB8D}">
      <dgm:prSet/>
      <dgm:spPr/>
      <dgm:t>
        <a:bodyPr/>
        <a:lstStyle/>
        <a:p>
          <a:endParaRPr lang="ru-RU"/>
        </a:p>
      </dgm:t>
    </dgm:pt>
    <dgm:pt modelId="{E4C33059-6811-4070-8D71-3F676B36E152}" type="pres">
      <dgm:prSet presAssocID="{49323449-EE69-4A58-B195-2FDE3A84ACE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0D8B18E-A78B-44FE-8F1B-0F199CEEB3BD}" type="pres">
      <dgm:prSet presAssocID="{BDD03883-FED4-4C79-8D15-3335C0111720}" presName="parentText" presStyleLbl="node1" presStyleIdx="0" presStyleCnt="1" custScaleY="74442" custLinFactNeighborY="144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18831F7-C590-4A9B-B12B-1825F9E9138D}" type="presOf" srcId="{BDD03883-FED4-4C79-8D15-3335C0111720}" destId="{60D8B18E-A78B-44FE-8F1B-0F199CEEB3BD}" srcOrd="0" destOrd="0" presId="urn:microsoft.com/office/officeart/2005/8/layout/vList2"/>
    <dgm:cxn modelId="{C9F18599-C84D-44EC-9527-80C31148EB8D}" srcId="{49323449-EE69-4A58-B195-2FDE3A84ACE4}" destId="{BDD03883-FED4-4C79-8D15-3335C0111720}" srcOrd="0" destOrd="0" parTransId="{DC35B4F6-1136-4D60-9378-8A7227854F77}" sibTransId="{345B5DB6-B330-4067-9593-2D553FBF3F74}"/>
    <dgm:cxn modelId="{F670A2D9-7EF5-4510-ABD6-75591D0284C8}" type="presOf" srcId="{49323449-EE69-4A58-B195-2FDE3A84ACE4}" destId="{E4C33059-6811-4070-8D71-3F676B36E152}" srcOrd="0" destOrd="0" presId="urn:microsoft.com/office/officeart/2005/8/layout/vList2"/>
    <dgm:cxn modelId="{F2AECD87-C9F3-435F-8D9A-C4546ADD7826}" type="presParOf" srcId="{E4C33059-6811-4070-8D71-3F676B36E152}" destId="{60D8B18E-A78B-44FE-8F1B-0F199CEEB3BD}" srcOrd="0" destOrd="0" presId="urn:microsoft.com/office/officeart/2005/8/layout/vList2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9323449-EE69-4A58-B195-2FDE3A84ACE4}" type="doc">
      <dgm:prSet loTypeId="urn:microsoft.com/office/officeart/2005/8/layout/vList3#4" loCatId="list" qsTypeId="urn:microsoft.com/office/officeart/2005/8/quickstyle/simple1#3" qsCatId="simple" csTypeId="urn:microsoft.com/office/officeart/2005/8/colors/accent1_2#3" csCatId="accent1" phldr="1"/>
      <dgm:spPr/>
      <dgm:t>
        <a:bodyPr/>
        <a:lstStyle/>
        <a:p>
          <a:endParaRPr lang="ru-RU"/>
        </a:p>
      </dgm:t>
    </dgm:pt>
    <dgm:pt modelId="{BDD03883-FED4-4C79-8D15-3335C0111720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pPr algn="ctr" rtl="0"/>
          <a:r>
            <a:rPr lang="ru-RU" sz="2200" b="0" i="0" u="none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Подать заявление о ГКУ земельных участков (физические лица)</a:t>
          </a:r>
          <a:endParaRPr lang="ru-RU" sz="2200" b="0" i="0" u="none" baseline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DC35B4F6-1136-4D60-9378-8A7227854F77}" type="parTrans" cxnId="{C9F18599-C84D-44EC-9527-80C31148EB8D}">
      <dgm:prSet/>
      <dgm:spPr/>
      <dgm:t>
        <a:bodyPr/>
        <a:lstStyle/>
        <a:p>
          <a:endParaRPr lang="ru-RU"/>
        </a:p>
      </dgm:t>
    </dgm:pt>
    <dgm:pt modelId="{345B5DB6-B330-4067-9593-2D553FBF3F74}" type="sibTrans" cxnId="{C9F18599-C84D-44EC-9527-80C31148EB8D}">
      <dgm:prSet/>
      <dgm:spPr/>
      <dgm:t>
        <a:bodyPr/>
        <a:lstStyle/>
        <a:p>
          <a:endParaRPr lang="ru-RU"/>
        </a:p>
      </dgm:t>
    </dgm:pt>
    <dgm:pt modelId="{6189C346-04B4-4325-B306-2D241808255C}" type="pres">
      <dgm:prSet presAssocID="{49323449-EE69-4A58-B195-2FDE3A84ACE4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A35FEE4-8CD5-46E3-9673-CC72F24205C7}" type="pres">
      <dgm:prSet presAssocID="{BDD03883-FED4-4C79-8D15-3335C0111720}" presName="composite" presStyleCnt="0"/>
      <dgm:spPr/>
    </dgm:pt>
    <dgm:pt modelId="{1A4FA2AD-4BC6-4420-A0AC-EE363AB0F14B}" type="pres">
      <dgm:prSet presAssocID="{BDD03883-FED4-4C79-8D15-3335C0111720}" presName="imgShp" presStyleLbl="fgImgPlace1" presStyleIdx="0" presStyleCnt="1" custScaleX="48757" custScaleY="50051" custLinFactNeighborX="-22223" custLinFactNeighborY="-2780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1296CA45-55B2-4D03-9125-698F9F1C087F}" type="pres">
      <dgm:prSet presAssocID="{BDD03883-FED4-4C79-8D15-3335C0111720}" presName="txShp" presStyleLbl="node1" presStyleIdx="0" presStyleCnt="1" custScaleX="129332" custLinFactNeighborY="56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135943F-7529-4530-BB69-34E3F2EF6810}" type="presOf" srcId="{BDD03883-FED4-4C79-8D15-3335C0111720}" destId="{1296CA45-55B2-4D03-9125-698F9F1C087F}" srcOrd="0" destOrd="0" presId="urn:microsoft.com/office/officeart/2005/8/layout/vList3#4"/>
    <dgm:cxn modelId="{C9F18599-C84D-44EC-9527-80C31148EB8D}" srcId="{49323449-EE69-4A58-B195-2FDE3A84ACE4}" destId="{BDD03883-FED4-4C79-8D15-3335C0111720}" srcOrd="0" destOrd="0" parTransId="{DC35B4F6-1136-4D60-9378-8A7227854F77}" sibTransId="{345B5DB6-B330-4067-9593-2D553FBF3F74}"/>
    <dgm:cxn modelId="{577598B7-60B4-4894-98D2-C8E85156229D}" type="presOf" srcId="{49323449-EE69-4A58-B195-2FDE3A84ACE4}" destId="{6189C346-04B4-4325-B306-2D241808255C}" srcOrd="0" destOrd="0" presId="urn:microsoft.com/office/officeart/2005/8/layout/vList3#4"/>
    <dgm:cxn modelId="{F8F65F73-45F5-4187-AEA2-0CD9E5441272}" type="presParOf" srcId="{6189C346-04B4-4325-B306-2D241808255C}" destId="{7A35FEE4-8CD5-46E3-9673-CC72F24205C7}" srcOrd="0" destOrd="0" presId="urn:microsoft.com/office/officeart/2005/8/layout/vList3#4"/>
    <dgm:cxn modelId="{48953457-768D-429D-8066-EAB97F3C9E87}" type="presParOf" srcId="{7A35FEE4-8CD5-46E3-9673-CC72F24205C7}" destId="{1A4FA2AD-4BC6-4420-A0AC-EE363AB0F14B}" srcOrd="0" destOrd="0" presId="urn:microsoft.com/office/officeart/2005/8/layout/vList3#4"/>
    <dgm:cxn modelId="{E0DAD505-9D3F-4EF2-A2FC-99DE379A8689}" type="presParOf" srcId="{7A35FEE4-8CD5-46E3-9673-CC72F24205C7}" destId="{1296CA45-55B2-4D03-9125-698F9F1C087F}" srcOrd="1" destOrd="0" presId="urn:microsoft.com/office/officeart/2005/8/layout/vList3#4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9323449-EE69-4A58-B195-2FDE3A84ACE4}" type="doc">
      <dgm:prSet loTypeId="urn:microsoft.com/office/officeart/2005/8/layout/vList3#3" loCatId="list" qsTypeId="urn:microsoft.com/office/officeart/2005/8/quickstyle/simple1#4" qsCatId="simple" csTypeId="urn:microsoft.com/office/officeart/2005/8/colors/accent1_2#4" csCatId="accent1" phldr="1"/>
      <dgm:spPr/>
      <dgm:t>
        <a:bodyPr/>
        <a:lstStyle/>
        <a:p>
          <a:endParaRPr lang="ru-RU"/>
        </a:p>
      </dgm:t>
    </dgm:pt>
    <dgm:pt modelId="{BDD03883-FED4-4C79-8D15-3335C0111720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pPr algn="ctr" rtl="0"/>
          <a:r>
            <a:rPr lang="ru-RU" sz="2200" b="0" i="0" u="none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Подать заявление о ГКУ земельных участков (юридические лица)</a:t>
          </a:r>
          <a:endParaRPr lang="ru-RU" sz="2200" b="0" i="0" u="none" baseline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DC35B4F6-1136-4D60-9378-8A7227854F77}" type="parTrans" cxnId="{C9F18599-C84D-44EC-9527-80C31148EB8D}">
      <dgm:prSet/>
      <dgm:spPr/>
      <dgm:t>
        <a:bodyPr/>
        <a:lstStyle/>
        <a:p>
          <a:endParaRPr lang="ru-RU"/>
        </a:p>
      </dgm:t>
    </dgm:pt>
    <dgm:pt modelId="{345B5DB6-B330-4067-9593-2D553FBF3F74}" type="sibTrans" cxnId="{C9F18599-C84D-44EC-9527-80C31148EB8D}">
      <dgm:prSet/>
      <dgm:spPr/>
      <dgm:t>
        <a:bodyPr/>
        <a:lstStyle/>
        <a:p>
          <a:endParaRPr lang="ru-RU"/>
        </a:p>
      </dgm:t>
    </dgm:pt>
    <dgm:pt modelId="{6189C346-04B4-4325-B306-2D241808255C}" type="pres">
      <dgm:prSet presAssocID="{49323449-EE69-4A58-B195-2FDE3A84ACE4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A35FEE4-8CD5-46E3-9673-CC72F24205C7}" type="pres">
      <dgm:prSet presAssocID="{BDD03883-FED4-4C79-8D15-3335C0111720}" presName="composite" presStyleCnt="0"/>
      <dgm:spPr/>
    </dgm:pt>
    <dgm:pt modelId="{1A4FA2AD-4BC6-4420-A0AC-EE363AB0F14B}" type="pres">
      <dgm:prSet presAssocID="{BDD03883-FED4-4C79-8D15-3335C0111720}" presName="imgShp" presStyleLbl="fgImgPlace1" presStyleIdx="0" presStyleCnt="1" custScaleX="48757" custScaleY="50051" custLinFactNeighborX="-33344" custLinFactNeighborY="-2779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1296CA45-55B2-4D03-9125-698F9F1C087F}" type="pres">
      <dgm:prSet presAssocID="{BDD03883-FED4-4C79-8D15-3335C0111720}" presName="txShp" presStyleLbl="node1" presStyleIdx="0" presStyleCnt="1" custScaleX="1400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9F18599-C84D-44EC-9527-80C31148EB8D}" srcId="{49323449-EE69-4A58-B195-2FDE3A84ACE4}" destId="{BDD03883-FED4-4C79-8D15-3335C0111720}" srcOrd="0" destOrd="0" parTransId="{DC35B4F6-1136-4D60-9378-8A7227854F77}" sibTransId="{345B5DB6-B330-4067-9593-2D553FBF3F74}"/>
    <dgm:cxn modelId="{7E720FBF-5A8C-4113-8A15-CADEF76C8A2A}" type="presOf" srcId="{49323449-EE69-4A58-B195-2FDE3A84ACE4}" destId="{6189C346-04B4-4325-B306-2D241808255C}" srcOrd="0" destOrd="0" presId="urn:microsoft.com/office/officeart/2005/8/layout/vList3#3"/>
    <dgm:cxn modelId="{9473EF41-776A-47DA-9BFD-467EDB714539}" type="presOf" srcId="{BDD03883-FED4-4C79-8D15-3335C0111720}" destId="{1296CA45-55B2-4D03-9125-698F9F1C087F}" srcOrd="0" destOrd="0" presId="urn:microsoft.com/office/officeart/2005/8/layout/vList3#3"/>
    <dgm:cxn modelId="{003400AF-C962-424A-8710-BFC7E35421F9}" type="presParOf" srcId="{6189C346-04B4-4325-B306-2D241808255C}" destId="{7A35FEE4-8CD5-46E3-9673-CC72F24205C7}" srcOrd="0" destOrd="0" presId="urn:microsoft.com/office/officeart/2005/8/layout/vList3#3"/>
    <dgm:cxn modelId="{7AEBFD50-2662-46CC-B090-8C7230749421}" type="presParOf" srcId="{7A35FEE4-8CD5-46E3-9673-CC72F24205C7}" destId="{1A4FA2AD-4BC6-4420-A0AC-EE363AB0F14B}" srcOrd="0" destOrd="0" presId="urn:microsoft.com/office/officeart/2005/8/layout/vList3#3"/>
    <dgm:cxn modelId="{8FCC3009-164C-4A35-912E-0095E79F8867}" type="presParOf" srcId="{7A35FEE4-8CD5-46E3-9673-CC72F24205C7}" destId="{1296CA45-55B2-4D03-9125-698F9F1C087F}" srcOrd="1" destOrd="0" presId="urn:microsoft.com/office/officeart/2005/8/layout/vList3#3"/>
  </dgm:cxnLst>
  <dgm:bg/>
  <dgm:whole/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9323449-EE69-4A58-B195-2FDE3A84ACE4}" type="doc">
      <dgm:prSet loTypeId="urn:microsoft.com/office/officeart/2005/8/layout/vList2" loCatId="list" qsTypeId="urn:microsoft.com/office/officeart/2005/8/quickstyle/simple1#5" qsCatId="simple" csTypeId="urn:microsoft.com/office/officeart/2005/8/colors/accent1_2#5" csCatId="accent1" phldr="1"/>
      <dgm:spPr/>
      <dgm:t>
        <a:bodyPr/>
        <a:lstStyle/>
        <a:p>
          <a:endParaRPr lang="ru-RU"/>
        </a:p>
      </dgm:t>
    </dgm:pt>
    <dgm:pt modelId="{BDD03883-FED4-4C79-8D15-3335C0111720}">
      <dgm:prSet custT="1"/>
      <dgm:spPr/>
      <dgm:t>
        <a:bodyPr/>
        <a:lstStyle/>
        <a:p>
          <a:pPr algn="ctr" rtl="0"/>
          <a:r>
            <a:rPr lang="ru-RU" sz="2800" b="0" i="0" u="none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Внесение дополнительных документов на государственный кадастровый учет</a:t>
          </a:r>
          <a:endParaRPr lang="ru-RU" sz="2800" b="0" i="0" u="none" baseline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DC35B4F6-1136-4D60-9378-8A7227854F77}" type="parTrans" cxnId="{C9F18599-C84D-44EC-9527-80C31148EB8D}">
      <dgm:prSet/>
      <dgm:spPr/>
      <dgm:t>
        <a:bodyPr/>
        <a:lstStyle/>
        <a:p>
          <a:endParaRPr lang="ru-RU"/>
        </a:p>
      </dgm:t>
    </dgm:pt>
    <dgm:pt modelId="{345B5DB6-B330-4067-9593-2D553FBF3F74}" type="sibTrans" cxnId="{C9F18599-C84D-44EC-9527-80C31148EB8D}">
      <dgm:prSet/>
      <dgm:spPr/>
      <dgm:t>
        <a:bodyPr/>
        <a:lstStyle/>
        <a:p>
          <a:endParaRPr lang="ru-RU"/>
        </a:p>
      </dgm:t>
    </dgm:pt>
    <dgm:pt modelId="{E4C33059-6811-4070-8D71-3F676B36E152}" type="pres">
      <dgm:prSet presAssocID="{49323449-EE69-4A58-B195-2FDE3A84ACE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0D8B18E-A78B-44FE-8F1B-0F199CEEB3BD}" type="pres">
      <dgm:prSet presAssocID="{BDD03883-FED4-4C79-8D15-3335C0111720}" presName="parentText" presStyleLbl="node1" presStyleIdx="0" presStyleCnt="1" custScaleY="74442" custLinFactNeighborY="144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1B60AD8-CAEA-4DBD-A576-DAA382CFEC47}" type="presOf" srcId="{BDD03883-FED4-4C79-8D15-3335C0111720}" destId="{60D8B18E-A78B-44FE-8F1B-0F199CEEB3BD}" srcOrd="0" destOrd="0" presId="urn:microsoft.com/office/officeart/2005/8/layout/vList2"/>
    <dgm:cxn modelId="{C9F18599-C84D-44EC-9527-80C31148EB8D}" srcId="{49323449-EE69-4A58-B195-2FDE3A84ACE4}" destId="{BDD03883-FED4-4C79-8D15-3335C0111720}" srcOrd="0" destOrd="0" parTransId="{DC35B4F6-1136-4D60-9378-8A7227854F77}" sibTransId="{345B5DB6-B330-4067-9593-2D553FBF3F74}"/>
    <dgm:cxn modelId="{F70071C9-677C-4274-8949-0CF8A04EFB13}" type="presOf" srcId="{49323449-EE69-4A58-B195-2FDE3A84ACE4}" destId="{E4C33059-6811-4070-8D71-3F676B36E152}" srcOrd="0" destOrd="0" presId="urn:microsoft.com/office/officeart/2005/8/layout/vList2"/>
    <dgm:cxn modelId="{6E24F339-4C68-4F75-BB4C-8E0DCCD3F83F}" type="presParOf" srcId="{E4C33059-6811-4070-8D71-3F676B36E152}" destId="{60D8B18E-A78B-44FE-8F1B-0F199CEEB3BD}" srcOrd="0" destOrd="0" presId="urn:microsoft.com/office/officeart/2005/8/layout/vList2"/>
  </dgm:cxnLst>
  <dgm:bg/>
  <dgm:whole/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9323449-EE69-4A58-B195-2FDE3A84ACE4}" type="doc">
      <dgm:prSet loTypeId="urn:microsoft.com/office/officeart/2005/8/layout/vList3#6" loCatId="list" qsTypeId="urn:microsoft.com/office/officeart/2005/8/quickstyle/simple1#6" qsCatId="simple" csTypeId="urn:microsoft.com/office/officeart/2005/8/colors/accent1_2#6" csCatId="accent1" phldr="1"/>
      <dgm:spPr/>
      <dgm:t>
        <a:bodyPr/>
        <a:lstStyle/>
        <a:p>
          <a:endParaRPr lang="ru-RU"/>
        </a:p>
      </dgm:t>
    </dgm:pt>
    <dgm:pt modelId="{BDD03883-FED4-4C79-8D15-3335C0111720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pPr algn="ctr" rtl="0"/>
          <a:r>
            <a:rPr lang="ru-RU" sz="2200" b="0" i="0" u="none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Внесение дополнительных документов на государственный кадастровый учет (физические лица)</a:t>
          </a:r>
          <a:endParaRPr lang="ru-RU" sz="2200" b="0" i="0" u="none" baseline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DC35B4F6-1136-4D60-9378-8A7227854F77}" type="parTrans" cxnId="{C9F18599-C84D-44EC-9527-80C31148EB8D}">
      <dgm:prSet/>
      <dgm:spPr/>
      <dgm:t>
        <a:bodyPr/>
        <a:lstStyle/>
        <a:p>
          <a:endParaRPr lang="ru-RU"/>
        </a:p>
      </dgm:t>
    </dgm:pt>
    <dgm:pt modelId="{345B5DB6-B330-4067-9593-2D553FBF3F74}" type="sibTrans" cxnId="{C9F18599-C84D-44EC-9527-80C31148EB8D}">
      <dgm:prSet/>
      <dgm:spPr/>
      <dgm:t>
        <a:bodyPr/>
        <a:lstStyle/>
        <a:p>
          <a:endParaRPr lang="ru-RU"/>
        </a:p>
      </dgm:t>
    </dgm:pt>
    <dgm:pt modelId="{6189C346-04B4-4325-B306-2D241808255C}" type="pres">
      <dgm:prSet presAssocID="{49323449-EE69-4A58-B195-2FDE3A84ACE4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A35FEE4-8CD5-46E3-9673-CC72F24205C7}" type="pres">
      <dgm:prSet presAssocID="{BDD03883-FED4-4C79-8D15-3335C0111720}" presName="composite" presStyleCnt="0"/>
      <dgm:spPr/>
    </dgm:pt>
    <dgm:pt modelId="{1A4FA2AD-4BC6-4420-A0AC-EE363AB0F14B}" type="pres">
      <dgm:prSet presAssocID="{BDD03883-FED4-4C79-8D15-3335C0111720}" presName="imgShp" presStyleLbl="fgImgPlace1" presStyleIdx="0" presStyleCnt="1" custScaleX="48757" custScaleY="50051" custLinFactNeighborX="-22223" custLinFactNeighborY="-2780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1296CA45-55B2-4D03-9125-698F9F1C087F}" type="pres">
      <dgm:prSet presAssocID="{BDD03883-FED4-4C79-8D15-3335C0111720}" presName="txShp" presStyleLbl="node1" presStyleIdx="0" presStyleCnt="1" custScaleX="129332" custScaleY="165407" custLinFactNeighborY="56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9F18599-C84D-44EC-9527-80C31148EB8D}" srcId="{49323449-EE69-4A58-B195-2FDE3A84ACE4}" destId="{BDD03883-FED4-4C79-8D15-3335C0111720}" srcOrd="0" destOrd="0" parTransId="{DC35B4F6-1136-4D60-9378-8A7227854F77}" sibTransId="{345B5DB6-B330-4067-9593-2D553FBF3F74}"/>
    <dgm:cxn modelId="{3881E0FA-E601-425A-A657-F4C2A7E298ED}" type="presOf" srcId="{BDD03883-FED4-4C79-8D15-3335C0111720}" destId="{1296CA45-55B2-4D03-9125-698F9F1C087F}" srcOrd="0" destOrd="0" presId="urn:microsoft.com/office/officeart/2005/8/layout/vList3#6"/>
    <dgm:cxn modelId="{7CBDCDCB-2E3A-4C8D-84B2-FA2004F1C579}" type="presOf" srcId="{49323449-EE69-4A58-B195-2FDE3A84ACE4}" destId="{6189C346-04B4-4325-B306-2D241808255C}" srcOrd="0" destOrd="0" presId="urn:microsoft.com/office/officeart/2005/8/layout/vList3#6"/>
    <dgm:cxn modelId="{9808800C-8C3E-4584-BACA-0437003F7240}" type="presParOf" srcId="{6189C346-04B4-4325-B306-2D241808255C}" destId="{7A35FEE4-8CD5-46E3-9673-CC72F24205C7}" srcOrd="0" destOrd="0" presId="urn:microsoft.com/office/officeart/2005/8/layout/vList3#6"/>
    <dgm:cxn modelId="{7429E962-E436-4E65-8DAD-AA9DBEDFA0C8}" type="presParOf" srcId="{7A35FEE4-8CD5-46E3-9673-CC72F24205C7}" destId="{1A4FA2AD-4BC6-4420-A0AC-EE363AB0F14B}" srcOrd="0" destOrd="0" presId="urn:microsoft.com/office/officeart/2005/8/layout/vList3#6"/>
    <dgm:cxn modelId="{45E63519-C41A-4BCB-815E-8E399210C25B}" type="presParOf" srcId="{7A35FEE4-8CD5-46E3-9673-CC72F24205C7}" destId="{1296CA45-55B2-4D03-9125-698F9F1C087F}" srcOrd="1" destOrd="0" presId="urn:microsoft.com/office/officeart/2005/8/layout/vList3#6"/>
  </dgm:cxnLst>
  <dgm:bg/>
  <dgm:whole/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49323449-EE69-4A58-B195-2FDE3A84ACE4}" type="doc">
      <dgm:prSet loTypeId="urn:microsoft.com/office/officeart/2005/8/layout/vList3#5" loCatId="list" qsTypeId="urn:microsoft.com/office/officeart/2005/8/quickstyle/simple1#7" qsCatId="simple" csTypeId="urn:microsoft.com/office/officeart/2005/8/colors/accent1_2#7" csCatId="accent1" phldr="1"/>
      <dgm:spPr/>
      <dgm:t>
        <a:bodyPr/>
        <a:lstStyle/>
        <a:p>
          <a:endParaRPr lang="ru-RU"/>
        </a:p>
      </dgm:t>
    </dgm:pt>
    <dgm:pt modelId="{BDD03883-FED4-4C79-8D15-3335C0111720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pPr algn="ctr" rtl="0"/>
          <a:r>
            <a:rPr lang="ru-RU" sz="2200" b="0" i="0" u="none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Внесение дополнительных документов на государственный кадастровый учет (юридические лица)</a:t>
          </a:r>
          <a:endParaRPr lang="ru-RU" sz="2200" b="0" i="0" u="none" baseline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DC35B4F6-1136-4D60-9378-8A7227854F77}" type="parTrans" cxnId="{C9F18599-C84D-44EC-9527-80C31148EB8D}">
      <dgm:prSet/>
      <dgm:spPr/>
      <dgm:t>
        <a:bodyPr/>
        <a:lstStyle/>
        <a:p>
          <a:endParaRPr lang="ru-RU"/>
        </a:p>
      </dgm:t>
    </dgm:pt>
    <dgm:pt modelId="{345B5DB6-B330-4067-9593-2D553FBF3F74}" type="sibTrans" cxnId="{C9F18599-C84D-44EC-9527-80C31148EB8D}">
      <dgm:prSet/>
      <dgm:spPr/>
      <dgm:t>
        <a:bodyPr/>
        <a:lstStyle/>
        <a:p>
          <a:endParaRPr lang="ru-RU"/>
        </a:p>
      </dgm:t>
    </dgm:pt>
    <dgm:pt modelId="{6189C346-04B4-4325-B306-2D241808255C}" type="pres">
      <dgm:prSet presAssocID="{49323449-EE69-4A58-B195-2FDE3A84ACE4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A35FEE4-8CD5-46E3-9673-CC72F24205C7}" type="pres">
      <dgm:prSet presAssocID="{BDD03883-FED4-4C79-8D15-3335C0111720}" presName="composite" presStyleCnt="0"/>
      <dgm:spPr/>
    </dgm:pt>
    <dgm:pt modelId="{1A4FA2AD-4BC6-4420-A0AC-EE363AB0F14B}" type="pres">
      <dgm:prSet presAssocID="{BDD03883-FED4-4C79-8D15-3335C0111720}" presName="imgShp" presStyleLbl="fgImgPlace1" presStyleIdx="0" presStyleCnt="1" custScaleX="48757" custScaleY="50051" custLinFactNeighborX="-33344" custLinFactNeighborY="-2779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1296CA45-55B2-4D03-9125-698F9F1C087F}" type="pres">
      <dgm:prSet presAssocID="{BDD03883-FED4-4C79-8D15-3335C0111720}" presName="txShp" presStyleLbl="node1" presStyleIdx="0" presStyleCnt="1" custScaleX="140073" custScaleY="1654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35A7139-1E99-40D7-ABC9-9FD7EF41BB2D}" type="presOf" srcId="{BDD03883-FED4-4C79-8D15-3335C0111720}" destId="{1296CA45-55B2-4D03-9125-698F9F1C087F}" srcOrd="0" destOrd="0" presId="urn:microsoft.com/office/officeart/2005/8/layout/vList3#5"/>
    <dgm:cxn modelId="{C9F18599-C84D-44EC-9527-80C31148EB8D}" srcId="{49323449-EE69-4A58-B195-2FDE3A84ACE4}" destId="{BDD03883-FED4-4C79-8D15-3335C0111720}" srcOrd="0" destOrd="0" parTransId="{DC35B4F6-1136-4D60-9378-8A7227854F77}" sibTransId="{345B5DB6-B330-4067-9593-2D553FBF3F74}"/>
    <dgm:cxn modelId="{EFB9BCA8-AE09-420D-BDBE-EAE1370504AA}" type="presOf" srcId="{49323449-EE69-4A58-B195-2FDE3A84ACE4}" destId="{6189C346-04B4-4325-B306-2D241808255C}" srcOrd="0" destOrd="0" presId="urn:microsoft.com/office/officeart/2005/8/layout/vList3#5"/>
    <dgm:cxn modelId="{967672BC-E174-4F9F-8386-F60CC92B1DE4}" type="presParOf" srcId="{6189C346-04B4-4325-B306-2D241808255C}" destId="{7A35FEE4-8CD5-46E3-9673-CC72F24205C7}" srcOrd="0" destOrd="0" presId="urn:microsoft.com/office/officeart/2005/8/layout/vList3#5"/>
    <dgm:cxn modelId="{5221FDB7-25E7-45A3-87DF-EE58B759E50D}" type="presParOf" srcId="{7A35FEE4-8CD5-46E3-9673-CC72F24205C7}" destId="{1A4FA2AD-4BC6-4420-A0AC-EE363AB0F14B}" srcOrd="0" destOrd="0" presId="urn:microsoft.com/office/officeart/2005/8/layout/vList3#5"/>
    <dgm:cxn modelId="{C5A9F7B5-8B25-4090-82B8-7AB6EC2A02F1}" type="presParOf" srcId="{7A35FEE4-8CD5-46E3-9673-CC72F24205C7}" destId="{1296CA45-55B2-4D03-9125-698F9F1C087F}" srcOrd="1" destOrd="0" presId="urn:microsoft.com/office/officeart/2005/8/layout/vList3#5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3#8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3#7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3#10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3#9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3#4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3#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3#6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3#5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#8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#9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#10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#1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#1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#13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14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15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#4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#5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#6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#7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992ED35-A7B6-479C-9CFE-3858416D629A}" type="datetimeFigureOut">
              <a:rPr lang="ru-RU"/>
              <a:pPr>
                <a:defRPr/>
              </a:pPr>
              <a:t>05.03.2013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632FFB0-C673-4BC7-B960-B35ACFAE127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813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A9A7E29-A6A2-4E2F-AD31-DA5541372EC0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43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03B666-62B4-441A-969B-F63BF734275A}" type="datetimeFigureOut">
              <a:rPr lang="ru-RU"/>
              <a:pPr>
                <a:defRPr/>
              </a:pPr>
              <a:t>05.03.2013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0BC6F0-B552-4147-A00B-36DED86760D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716D83-F7B5-40D2-BEAE-D6A983930DA4}" type="datetimeFigureOut">
              <a:rPr lang="ru-RU"/>
              <a:pPr>
                <a:defRPr/>
              </a:pPr>
              <a:t>05.03.2013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1472EC-ACE0-4E75-BF5D-D466038ECFD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E099FE-00AE-4430-81B3-F9F5DC412C88}" type="datetimeFigureOut">
              <a:rPr lang="ru-RU"/>
              <a:pPr>
                <a:defRPr/>
              </a:pPr>
              <a:t>05.03.2013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55B7A5-42BD-4C9B-BFD9-4DFAE9C6BC5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4613FD-821B-4640-B835-F9613429A78D}" type="datetimeFigureOut">
              <a:rPr lang="ru-RU"/>
              <a:pPr>
                <a:defRPr/>
              </a:pPr>
              <a:t>05.03.2013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198625-1A9C-4ACB-B52F-5D11F3235B1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C0FB19-1918-4FA8-B557-FD3D51A7EFA6}" type="datetimeFigureOut">
              <a:rPr lang="ru-RU"/>
              <a:pPr>
                <a:defRPr/>
              </a:pPr>
              <a:t>05.03.2013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2D4335-9FB1-454B-B870-F663DD28CAB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00881C-CBFE-43C3-ABF9-2FB802E5AC6E}" type="datetimeFigureOut">
              <a:rPr lang="ru-RU"/>
              <a:pPr>
                <a:defRPr/>
              </a:pPr>
              <a:t>05.03.2013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03852C-0A43-4527-B643-5BD0365CEF3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05D9E4-492A-4BD1-AEEA-AC656F7540F6}" type="datetimeFigureOut">
              <a:rPr lang="ru-RU"/>
              <a:pPr>
                <a:defRPr/>
              </a:pPr>
              <a:t>05.03.2013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DFADD4-2DFA-4A83-9C37-DEB670908D7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0F2094-D81B-4FC1-A1A7-FCE58D2C40BE}" type="datetimeFigureOut">
              <a:rPr lang="ru-RU"/>
              <a:pPr>
                <a:defRPr/>
              </a:pPr>
              <a:t>05.03.2013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88274E-3CE7-45F9-B38F-7682E479454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6CB3AE-D504-4A66-A079-FB84558D6C2D}" type="datetimeFigureOut">
              <a:rPr lang="ru-RU"/>
              <a:pPr>
                <a:defRPr/>
              </a:pPr>
              <a:t>05.03.2013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DBFA2F-47F2-4526-BB8D-795C0740983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542A02-77A6-4B0F-8050-8B4A1F6A67DC}" type="datetimeFigureOut">
              <a:rPr lang="ru-RU"/>
              <a:pPr>
                <a:defRPr/>
              </a:pPr>
              <a:t>05.03.2013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9AFCCB-3CE9-4CB7-8F73-45F4CDBBBD0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00AB71-EA91-4B6F-8F93-D18650179F06}" type="datetimeFigureOut">
              <a:rPr lang="ru-RU"/>
              <a:pPr>
                <a:defRPr/>
              </a:pPr>
              <a:t>05.03.2013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F1FC04-CAB8-420E-874F-F59F42AD0FD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08F4C2-C2FD-4441-A94D-CEADB8B2C1E0}" type="datetimeFigureOut">
              <a:rPr lang="ru-RU"/>
              <a:pPr>
                <a:defRPr/>
              </a:pPr>
              <a:t>05.03.2013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D57AB2-AB86-4B1F-9699-CA1A1CD1AE4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/>
            </a:gs>
            <a:gs pos="42000">
              <a:schemeClr val="tx2">
                <a:lumMod val="50000"/>
              </a:schemeClr>
            </a:gs>
            <a:gs pos="100000">
              <a:schemeClr val="accent1">
                <a:lumMod val="75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3D7DBD9-ED02-4087-B736-1426D9AE039A}" type="datetimeFigureOut">
              <a:rPr lang="ru-RU"/>
              <a:pPr>
                <a:defRPr/>
              </a:pPr>
              <a:t>05.03.2013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28CA013-6A8D-4359-B7B1-EE1A1984DEE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  <p:sldLayoutId id="2147483649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5.xml"/><Relationship Id="rId13" Type="http://schemas.openxmlformats.org/officeDocument/2006/relationships/diagramColors" Target="../diagrams/colors6.xml"/><Relationship Id="rId3" Type="http://schemas.openxmlformats.org/officeDocument/2006/relationships/diagramLayout" Target="../diagrams/layout4.xml"/><Relationship Id="rId7" Type="http://schemas.openxmlformats.org/officeDocument/2006/relationships/diagramLayout" Target="../diagrams/layout5.xml"/><Relationship Id="rId12" Type="http://schemas.openxmlformats.org/officeDocument/2006/relationships/diagramQuickStyle" Target="../diagrams/quickStyle6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openxmlformats.org/officeDocument/2006/relationships/diagramData" Target="../diagrams/data5.xml"/><Relationship Id="rId11" Type="http://schemas.openxmlformats.org/officeDocument/2006/relationships/diagramLayout" Target="../diagrams/layout6.xml"/><Relationship Id="rId5" Type="http://schemas.openxmlformats.org/officeDocument/2006/relationships/diagramColors" Target="../diagrams/colors4.xml"/><Relationship Id="rId10" Type="http://schemas.openxmlformats.org/officeDocument/2006/relationships/diagramData" Target="../diagrams/data6.xml"/><Relationship Id="rId4" Type="http://schemas.openxmlformats.org/officeDocument/2006/relationships/diagramQuickStyle" Target="../diagrams/quickStyle4.xml"/><Relationship Id="rId9" Type="http://schemas.openxmlformats.org/officeDocument/2006/relationships/diagramColors" Target="../diagrams/colors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8.xml"/><Relationship Id="rId13" Type="http://schemas.openxmlformats.org/officeDocument/2006/relationships/diagramColors" Target="../diagrams/colors9.xml"/><Relationship Id="rId3" Type="http://schemas.openxmlformats.org/officeDocument/2006/relationships/diagramLayout" Target="../diagrams/layout7.xml"/><Relationship Id="rId7" Type="http://schemas.openxmlformats.org/officeDocument/2006/relationships/diagramLayout" Target="../diagrams/layout8.xml"/><Relationship Id="rId12" Type="http://schemas.openxmlformats.org/officeDocument/2006/relationships/diagramQuickStyle" Target="../diagrams/quickStyle9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6.xml"/><Relationship Id="rId6" Type="http://schemas.openxmlformats.org/officeDocument/2006/relationships/diagramData" Target="../diagrams/data8.xml"/><Relationship Id="rId11" Type="http://schemas.openxmlformats.org/officeDocument/2006/relationships/diagramLayout" Target="../diagrams/layout9.xml"/><Relationship Id="rId5" Type="http://schemas.openxmlformats.org/officeDocument/2006/relationships/diagramColors" Target="../diagrams/colors7.xml"/><Relationship Id="rId10" Type="http://schemas.openxmlformats.org/officeDocument/2006/relationships/diagramData" Target="../diagrams/data9.xml"/><Relationship Id="rId4" Type="http://schemas.openxmlformats.org/officeDocument/2006/relationships/diagramQuickStyle" Target="../diagrams/quickStyle7.xml"/><Relationship Id="rId9" Type="http://schemas.openxmlformats.org/officeDocument/2006/relationships/diagramColors" Target="../diagrams/colors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1.xml"/><Relationship Id="rId13" Type="http://schemas.openxmlformats.org/officeDocument/2006/relationships/diagramColors" Target="../diagrams/colors12.xml"/><Relationship Id="rId3" Type="http://schemas.openxmlformats.org/officeDocument/2006/relationships/diagramLayout" Target="../diagrams/layout10.xml"/><Relationship Id="rId7" Type="http://schemas.openxmlformats.org/officeDocument/2006/relationships/diagramLayout" Target="../diagrams/layout11.xml"/><Relationship Id="rId12" Type="http://schemas.openxmlformats.org/officeDocument/2006/relationships/diagramQuickStyle" Target="../diagrams/quickStyle12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6.xml"/><Relationship Id="rId6" Type="http://schemas.openxmlformats.org/officeDocument/2006/relationships/diagramData" Target="../diagrams/data11.xml"/><Relationship Id="rId11" Type="http://schemas.openxmlformats.org/officeDocument/2006/relationships/diagramLayout" Target="../diagrams/layout12.xml"/><Relationship Id="rId5" Type="http://schemas.openxmlformats.org/officeDocument/2006/relationships/diagramColors" Target="../diagrams/colors10.xml"/><Relationship Id="rId10" Type="http://schemas.openxmlformats.org/officeDocument/2006/relationships/diagramData" Target="../diagrams/data12.xml"/><Relationship Id="rId4" Type="http://schemas.openxmlformats.org/officeDocument/2006/relationships/diagramQuickStyle" Target="../diagrams/quickStyle10.xml"/><Relationship Id="rId9" Type="http://schemas.openxmlformats.org/officeDocument/2006/relationships/diagramColors" Target="../diagrams/colors1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4.xml"/><Relationship Id="rId13" Type="http://schemas.openxmlformats.org/officeDocument/2006/relationships/diagramColors" Target="../diagrams/colors15.xml"/><Relationship Id="rId3" Type="http://schemas.openxmlformats.org/officeDocument/2006/relationships/diagramLayout" Target="../diagrams/layout13.xml"/><Relationship Id="rId7" Type="http://schemas.openxmlformats.org/officeDocument/2006/relationships/diagramLayout" Target="../diagrams/layout14.xml"/><Relationship Id="rId12" Type="http://schemas.openxmlformats.org/officeDocument/2006/relationships/diagramQuickStyle" Target="../diagrams/quickStyle15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6.xml"/><Relationship Id="rId6" Type="http://schemas.openxmlformats.org/officeDocument/2006/relationships/diagramData" Target="../diagrams/data14.xml"/><Relationship Id="rId11" Type="http://schemas.openxmlformats.org/officeDocument/2006/relationships/diagramLayout" Target="../diagrams/layout15.xml"/><Relationship Id="rId5" Type="http://schemas.openxmlformats.org/officeDocument/2006/relationships/diagramColors" Target="../diagrams/colors13.xml"/><Relationship Id="rId10" Type="http://schemas.openxmlformats.org/officeDocument/2006/relationships/diagramData" Target="../diagrams/data15.xml"/><Relationship Id="rId4" Type="http://schemas.openxmlformats.org/officeDocument/2006/relationships/diagramQuickStyle" Target="../diagrams/quickStyle13.xml"/><Relationship Id="rId9" Type="http://schemas.openxmlformats.org/officeDocument/2006/relationships/diagramColors" Target="../diagrams/colors1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.xml"/><Relationship Id="rId3" Type="http://schemas.openxmlformats.org/officeDocument/2006/relationships/diagramLayout" Target="../diagrams/layout2.xml"/><Relationship Id="rId7" Type="http://schemas.openxmlformats.org/officeDocument/2006/relationships/diagramLayout" Target="../diagrams/layout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3.xml"/><Relationship Id="rId5" Type="http://schemas.openxmlformats.org/officeDocument/2006/relationships/diagramColors" Target="../diagrams/colors2.xml"/><Relationship Id="rId10" Type="http://schemas.openxmlformats.org/officeDocument/2006/relationships/image" Target="../media/image2.jpeg"/><Relationship Id="rId4" Type="http://schemas.openxmlformats.org/officeDocument/2006/relationships/diagramQuickStyle" Target="../diagrams/quickStyle2.xml"/><Relationship Id="rId9" Type="http://schemas.openxmlformats.org/officeDocument/2006/relationships/diagramColors" Target="../diagrams/colors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500198"/>
          </a:xfrm>
          <a:extLst>
            <a:ext uri="{909E8E84-426E-40DD-AFC4-6F175D3DCCD1}"/>
            <a:ext uri="{91240B29-F687-4F45-9708-019B960494DF}"/>
          </a:extLst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200" dirty="0" smtClean="0">
                <a:solidFill>
                  <a:schemeClr val="bg1">
                    <a:alpha val="96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филиал </a:t>
            </a:r>
            <a:r>
              <a:rPr lang="ru-RU" sz="2200" dirty="0">
                <a:solidFill>
                  <a:schemeClr val="bg1">
                    <a:alpha val="96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>
                <a:solidFill>
                  <a:schemeClr val="bg1">
                    <a:alpha val="96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200" dirty="0">
                <a:solidFill>
                  <a:schemeClr val="bg1">
                    <a:alpha val="96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федерального государственного бюджетного</a:t>
            </a:r>
            <a:br>
              <a:rPr lang="ru-RU" sz="2200" dirty="0">
                <a:solidFill>
                  <a:schemeClr val="bg1">
                    <a:alpha val="96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200" dirty="0">
                <a:solidFill>
                  <a:schemeClr val="bg1">
                    <a:alpha val="96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учреждения «Федеральная кадастровая палата</a:t>
            </a:r>
            <a:br>
              <a:rPr lang="ru-RU" sz="2200" dirty="0">
                <a:solidFill>
                  <a:schemeClr val="bg1">
                    <a:alpha val="96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200" dirty="0">
                <a:solidFill>
                  <a:schemeClr val="bg1">
                    <a:alpha val="96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Федеральной службы государственной регистрации,</a:t>
            </a:r>
            <a:br>
              <a:rPr lang="ru-RU" sz="2200" dirty="0">
                <a:solidFill>
                  <a:schemeClr val="bg1">
                    <a:alpha val="96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200" dirty="0">
                <a:solidFill>
                  <a:schemeClr val="bg1">
                    <a:alpha val="96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кадастра и картографии» по Челябинской  области</a:t>
            </a:r>
          </a:p>
        </p:txBody>
      </p:sp>
      <p:sp>
        <p:nvSpPr>
          <p:cNvPr id="11" name="Заголовок 8"/>
          <p:cNvSpPr txBox="1">
            <a:spLocks/>
          </p:cNvSpPr>
          <p:nvPr/>
        </p:nvSpPr>
        <p:spPr>
          <a:xfrm>
            <a:off x="500063" y="3071813"/>
            <a:ext cx="8229600" cy="2000250"/>
          </a:xfrm>
          <a:prstGeom prst="rect">
            <a:avLst/>
          </a:prstGeom>
        </p:spPr>
        <p:txBody>
          <a:bodyPr anchor="ctr">
            <a:normAutofit fontScale="85000" lnSpcReduction="1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200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Государственные услуги, предоставляемые филиалом ФГБУ «ФКП Росреестра» по Челябинской области посредством Портала услуг </a:t>
            </a:r>
            <a:r>
              <a:rPr lang="ru-RU" sz="3200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Федеральной службы государственной регистрации,</a:t>
            </a:r>
            <a:br>
              <a:rPr lang="ru-RU" sz="3200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кадастра и картографии</a:t>
            </a:r>
            <a:endParaRPr lang="ru-RU" sz="3200" dirty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-1" y="2708918"/>
            <a:ext cx="9193989" cy="27363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  <a:ext uri="{91240B29-F687-4F45-9708-019B960494DF}"/>
          </a:extLst>
        </p:spPr>
      </p:pic>
      <p:sp>
        <p:nvSpPr>
          <p:cNvPr id="2" name="Скругленная прямоугольная выноска 1"/>
          <p:cNvSpPr/>
          <p:nvPr/>
        </p:nvSpPr>
        <p:spPr>
          <a:xfrm flipH="1">
            <a:off x="1389063" y="1011238"/>
            <a:ext cx="7475537" cy="1697037"/>
          </a:xfrm>
          <a:prstGeom prst="wedgeRoundRectCallout">
            <a:avLst>
              <a:gd name="adj1" fmla="val -20833"/>
              <a:gd name="adj2" fmla="val 74039"/>
              <a:gd name="adj3" fmla="val 16667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1592897" y="1203373"/>
            <a:ext cx="7067550" cy="13049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  <a:ext uri="{91240B29-F687-4F45-9708-019B960494DF}"/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4427538" y="4076700"/>
            <a:ext cx="2089150" cy="280988"/>
          </a:xfrm>
          <a:prstGeom prst="roundRect">
            <a:avLst/>
          </a:prstGeom>
          <a:noFill/>
          <a:ln w="254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268538" y="3500438"/>
            <a:ext cx="6596062" cy="280987"/>
          </a:xfrm>
          <a:prstGeom prst="roundRect">
            <a:avLst/>
          </a:prstGeom>
          <a:noFill/>
          <a:ln w="254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203575" y="1484313"/>
            <a:ext cx="5329238" cy="1023937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539552" y="-5234"/>
            <a:ext cx="7992888" cy="68118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  <a:ext uri="{91240B29-F687-4F45-9708-019B960494DF}"/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2411413" y="968375"/>
            <a:ext cx="4537075" cy="1023938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1042988" y="1196975"/>
            <a:ext cx="136842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-58391" y="215218"/>
            <a:ext cx="9220200" cy="63531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  <a:ext uri="{91240B29-F687-4F45-9708-019B960494DF}"/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1727200" y="968375"/>
            <a:ext cx="7416800" cy="2676525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179388" y="981075"/>
            <a:ext cx="172878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827584" y="0"/>
            <a:ext cx="7105650" cy="47208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  <a:ext uri="{91240B29-F687-4F45-9708-019B960494DF}"/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5219700" y="4292600"/>
            <a:ext cx="2447925" cy="288925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23850" y="4745038"/>
            <a:ext cx="8496300" cy="16319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На последнем шаге необходимо проверить внесенные данные об объекте и  о заявителе (представителе заявителя). После, подписать  электронной подписью запрос и отправить.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	У заявителей, подающих запрос, как физические лица,  наличие электронной  подписи не обязательно. Достаточно просто отправить запрос.</a:t>
            </a:r>
          </a:p>
        </p:txBody>
      </p:sp>
      <p:pic>
        <p:nvPicPr>
          <p:cNvPr id="14341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29050" y="4365625"/>
            <a:ext cx="124777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Скругленный прямоугольник 7"/>
          <p:cNvSpPr/>
          <p:nvPr/>
        </p:nvSpPr>
        <p:spPr>
          <a:xfrm>
            <a:off x="3829050" y="4292600"/>
            <a:ext cx="1247775" cy="288925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4313" y="357188"/>
            <a:ext cx="8572500" cy="17843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2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После выполнения всех «шагов» запросу будет  присвоен индивидуальный номер.  После чего запрос будет принят в обработку Порталом услуг Росреестра.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	Посредством </a:t>
            </a:r>
            <a:r>
              <a:rPr lang="en-US" sz="22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web-</a:t>
            </a:r>
            <a:r>
              <a:rPr lang="ru-RU" sz="22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сервиса «Проверка статуса запроса», по номеру заявки, можно узнать её статус в режиме </a:t>
            </a:r>
            <a:r>
              <a:rPr lang="en-US" sz="22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on-line</a:t>
            </a:r>
            <a:r>
              <a:rPr lang="ru-RU" sz="22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.</a:t>
            </a:r>
            <a:r>
              <a:rPr lang="en-US" sz="22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22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950775"/>
            <a:ext cx="4857784" cy="22394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5033520"/>
            <a:ext cx="9144000" cy="16101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1357313" y="4533900"/>
            <a:ext cx="1500187" cy="42862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14313" y="2214563"/>
            <a:ext cx="8643937" cy="7699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127000" dir="18900000" algn="b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Государственные услуги  </a:t>
            </a:r>
            <a:r>
              <a:rPr lang="en-US" sz="2200" dirty="0">
                <a:solidFill>
                  <a:schemeClr val="bg1"/>
                </a:solidFill>
                <a:effectLst>
                  <a:outerShdw blurRad="50800" dist="127000" dir="18900000" algn="b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</a:t>
            </a:r>
            <a:r>
              <a:rPr lang="ru-RU" sz="2200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127000" dir="18900000" algn="b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Перечень оказываемых услуг  </a:t>
            </a:r>
            <a:r>
              <a:rPr lang="en-US" sz="2200" dirty="0">
                <a:solidFill>
                  <a:schemeClr val="bg1"/>
                </a:solidFill>
                <a:effectLst>
                  <a:outerShdw blurRad="50800" dist="127000" dir="18900000" algn="b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</a:t>
            </a:r>
            <a:r>
              <a:rPr lang="en-US" sz="2200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127000" dir="18900000" algn="b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ru-RU" sz="2200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127000" dir="18900000" algn="b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Дополнительные возможности </a:t>
            </a:r>
            <a:r>
              <a:rPr lang="en-US" sz="2200" dirty="0">
                <a:solidFill>
                  <a:schemeClr val="bg1"/>
                </a:solidFill>
                <a:effectLst>
                  <a:outerShdw blurRad="50800" dist="127000" dir="18900000" algn="b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</a:t>
            </a:r>
            <a:r>
              <a:rPr lang="en-US" sz="2200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127000" dir="18900000" algn="b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ru-RU" sz="2200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127000" dir="18900000" algn="b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Проверка статуса запроса</a:t>
            </a:r>
            <a:endParaRPr lang="ru-RU" sz="22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500" y="2643188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Государственный кадастровый учет недвижимого имущества</a:t>
            </a:r>
            <a:endParaRPr lang="ru-RU" dirty="0">
              <a:solidFill>
                <a:schemeClr val="accent6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трелка вниз 2"/>
          <p:cNvSpPr/>
          <p:nvPr/>
        </p:nvSpPr>
        <p:spPr>
          <a:xfrm>
            <a:off x="4214810" y="1357298"/>
            <a:ext cx="214314" cy="214314"/>
          </a:xfrm>
          <a:prstGeom prst="downArrow">
            <a:avLst/>
          </a:prstGeom>
          <a:gradFill flip="none" rotWithShape="1">
            <a:gsLst>
              <a:gs pos="0">
                <a:srgbClr val="16263A"/>
              </a:gs>
              <a:gs pos="42000">
                <a:schemeClr val="tx2">
                  <a:lumMod val="20000"/>
                  <a:lumOff val="80000"/>
                </a:schemeClr>
              </a:gs>
              <a:gs pos="100000">
                <a:srgbClr val="6893C6"/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85938" y="428625"/>
            <a:ext cx="5651500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50800" dist="127000" dir="18900000" algn="b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Государственный кадастровый учет</a:t>
            </a:r>
            <a:endParaRPr lang="ru-RU" sz="2800" dirty="0">
              <a:solidFill>
                <a:schemeClr val="accent6">
                  <a:lumMod val="20000"/>
                  <a:lumOff val="80000"/>
                </a:schemeClr>
              </a:solidFill>
              <a:latin typeface="+mn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71750" y="785813"/>
            <a:ext cx="4014788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50800" dist="127000" dir="18900000" algn="b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недвижимого имущества</a:t>
            </a:r>
            <a:endParaRPr lang="ru-RU" sz="2800" dirty="0">
              <a:solidFill>
                <a:schemeClr val="accent6">
                  <a:lumMod val="20000"/>
                  <a:lumOff val="80000"/>
                </a:schemeClr>
              </a:solidFill>
              <a:latin typeface="+mn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928938" y="1500188"/>
            <a:ext cx="2905125" cy="461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50800" dist="127000" dir="18900000" algn="b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Электронные услуги</a:t>
            </a:r>
            <a:endParaRPr lang="ru-RU" sz="2400" dirty="0">
              <a:solidFill>
                <a:schemeClr val="accent6">
                  <a:lumMod val="20000"/>
                  <a:lumOff val="80000"/>
                </a:schemeClr>
              </a:solidFill>
              <a:latin typeface="+mn-lt"/>
            </a:endParaRPr>
          </a:p>
        </p:txBody>
      </p:sp>
      <p:sp>
        <p:nvSpPr>
          <p:cNvPr id="8" name="Стрелка вниз 7"/>
          <p:cNvSpPr/>
          <p:nvPr/>
        </p:nvSpPr>
        <p:spPr>
          <a:xfrm>
            <a:off x="4286248" y="2000240"/>
            <a:ext cx="214314" cy="214314"/>
          </a:xfrm>
          <a:prstGeom prst="downArrow">
            <a:avLst/>
          </a:prstGeom>
          <a:gradFill flip="none" rotWithShape="1">
            <a:gsLst>
              <a:gs pos="0">
                <a:srgbClr val="16263A"/>
              </a:gs>
              <a:gs pos="42000">
                <a:schemeClr val="tx2">
                  <a:lumMod val="20000"/>
                  <a:lumOff val="80000"/>
                </a:schemeClr>
              </a:gs>
              <a:gs pos="100000">
                <a:srgbClr val="6893C6"/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7419" name="Прямоугольник 26"/>
          <p:cNvSpPr>
            <a:spLocks noChangeArrowheads="1"/>
          </p:cNvSpPr>
          <p:nvPr/>
        </p:nvSpPr>
        <p:spPr bwMode="auto">
          <a:xfrm>
            <a:off x="714375" y="2286000"/>
            <a:ext cx="814387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ru-RU"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Подать заявление о ГКУ земельных участков  (формы: физические лица/ юридические лица)</a:t>
            </a:r>
          </a:p>
        </p:txBody>
      </p:sp>
      <p:sp>
        <p:nvSpPr>
          <p:cNvPr id="17420" name="Прямоугольник 27"/>
          <p:cNvSpPr>
            <a:spLocks noChangeArrowheads="1"/>
          </p:cNvSpPr>
          <p:nvPr/>
        </p:nvSpPr>
        <p:spPr bwMode="auto">
          <a:xfrm>
            <a:off x="714375" y="3143250"/>
            <a:ext cx="764381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ru-RU"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Внесение дополнительных документов на государственный кадастровый учет (формы: физические лица/ юридические лица)</a:t>
            </a:r>
          </a:p>
        </p:txBody>
      </p:sp>
      <p:sp>
        <p:nvSpPr>
          <p:cNvPr id="17421" name="Прямоугольник 28"/>
          <p:cNvSpPr>
            <a:spLocks noChangeArrowheads="1"/>
          </p:cNvSpPr>
          <p:nvPr/>
        </p:nvSpPr>
        <p:spPr bwMode="auto">
          <a:xfrm>
            <a:off x="714375" y="4357688"/>
            <a:ext cx="814387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ru-RU"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Подать заявление о ГКУ объектов недвижимости (формы: физические лица/ юридические лица)</a:t>
            </a:r>
          </a:p>
        </p:txBody>
      </p:sp>
      <p:sp>
        <p:nvSpPr>
          <p:cNvPr id="17422" name="Прямоугольник 29"/>
          <p:cNvSpPr>
            <a:spLocks noChangeArrowheads="1"/>
          </p:cNvSpPr>
          <p:nvPr/>
        </p:nvSpPr>
        <p:spPr bwMode="auto">
          <a:xfrm>
            <a:off x="785813" y="5214938"/>
            <a:ext cx="7929562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ru-RU"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Подать заявление о кадастровом учете изменений земельного участка (формы: физические лица/ юридические лица)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Группа 16"/>
          <p:cNvGrpSpPr>
            <a:grpSpLocks/>
          </p:cNvGrpSpPr>
          <p:nvPr/>
        </p:nvGrpSpPr>
        <p:grpSpPr bwMode="auto">
          <a:xfrm>
            <a:off x="428625" y="428625"/>
            <a:ext cx="8029575" cy="2571750"/>
            <a:chOff x="500005" y="571480"/>
            <a:chExt cx="8029633" cy="2571748"/>
          </a:xfrm>
        </p:grpSpPr>
        <p:graphicFrame>
          <p:nvGraphicFramePr>
            <p:cNvPr id="7" name="Схема 6"/>
            <p:cNvGraphicFramePr/>
            <p:nvPr/>
          </p:nvGraphicFramePr>
          <p:xfrm>
            <a:off x="714348" y="571480"/>
            <a:ext cx="7815290" cy="1000132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graphicFrame>
          <p:nvGraphicFramePr>
            <p:cNvPr id="8" name="Схема 7"/>
            <p:cNvGraphicFramePr/>
            <p:nvPr/>
          </p:nvGraphicFramePr>
          <p:xfrm>
            <a:off x="500005" y="1857350"/>
            <a:ext cx="4000528" cy="1285878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6" r:lo="rId7" r:qs="rId8" r:cs="rId9"/>
            </a:graphicData>
          </a:graphic>
        </p:graphicFrame>
      </p:grpSp>
      <p:graphicFrame>
        <p:nvGraphicFramePr>
          <p:cNvPr id="9" name="Схема 8"/>
          <p:cNvGraphicFramePr/>
          <p:nvPr/>
        </p:nvGraphicFramePr>
        <p:xfrm>
          <a:off x="4500562" y="1714488"/>
          <a:ext cx="4000500" cy="12858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10" name="Управляющая кнопка: далее 9">
            <a:hlinkClick r:id="" action="ppaction://noaction" highlightClick="1"/>
          </p:cNvPr>
          <p:cNvSpPr/>
          <p:nvPr/>
        </p:nvSpPr>
        <p:spPr>
          <a:xfrm>
            <a:off x="857250" y="4214813"/>
            <a:ext cx="1042988" cy="1042987"/>
          </a:xfrm>
          <a:prstGeom prst="actionButtonForwardNex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428875" y="4071938"/>
            <a:ext cx="5929313" cy="21240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Для того, чтобы подать заявление на Портале услуг Федеральной службы государственной регистрации, кадастра и картографии, необходимо выбрать соответствующий  подраздел и по «шагам» заполнить все предлагаемые формы. </a:t>
            </a:r>
            <a:endParaRPr lang="ru-RU" sz="22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71438"/>
            <a:ext cx="9144000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Подать заявление о ГКУ земельных участков (юридические лица)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06" y="428604"/>
            <a:ext cx="9004517" cy="64104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0"/>
            <a:ext cx="8088375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500034" y="1571612"/>
            <a:ext cx="8229600" cy="785818"/>
          </a:xfrm>
          <a:extLst>
            <a:ext uri="{909E8E84-426E-40DD-AFC4-6F175D3DCCD1}"/>
            <a:ext uri="{91240B29-F687-4F45-9708-019B960494DF}"/>
          </a:extLst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Портал государственных услуг РОСРЕЕСТРА</a:t>
            </a:r>
            <a:r>
              <a:rPr lang="ru-RU" sz="280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www.rosreestr.ru</a:t>
            </a:r>
            <a:r>
              <a:rPr lang="ru-RU" sz="2800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2800" i="1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127000" dir="18900000" algn="bl" rotWithShape="0">
                    <a:prstClr val="black">
                      <a:alpha val="40000"/>
                    </a:prstClr>
                  </a:outerShdw>
                </a:effectLst>
              </a:rPr>
              <a:t/>
            </a:r>
            <a:br>
              <a:rPr lang="ru-RU" sz="2800" i="1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127000" dir="18900000" algn="b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en-US" sz="2800" i="1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127000" dir="18900000" algn="bl" rotWithShape="0">
                    <a:prstClr val="black">
                      <a:alpha val="40000"/>
                    </a:prstClr>
                  </a:outerShdw>
                </a:effectLst>
              </a:rPr>
              <a:t/>
            </a:r>
            <a:br>
              <a:rPr lang="en-US" sz="2800" i="1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127000" dir="18900000" algn="bl" rotWithShape="0">
                    <a:prstClr val="black">
                      <a:alpha val="40000"/>
                    </a:prstClr>
                  </a:outerShdw>
                </a:effectLst>
              </a:rPr>
            </a:br>
            <a:endParaRPr lang="ru-RU" sz="2800" dirty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chemeClr val="bg1"/>
              </a:solidFill>
              <a:effectLst>
                <a:outerShdw blurRad="50800" dist="1270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4" name="Стрелка вниз 3"/>
          <p:cNvSpPr/>
          <p:nvPr/>
        </p:nvSpPr>
        <p:spPr>
          <a:xfrm>
            <a:off x="4429124" y="2357430"/>
            <a:ext cx="428628" cy="214314"/>
          </a:xfrm>
          <a:prstGeom prst="downArrow">
            <a:avLst/>
          </a:prstGeom>
          <a:gradFill flip="none" rotWithShape="1">
            <a:gsLst>
              <a:gs pos="0">
                <a:srgbClr val="16263A"/>
              </a:gs>
              <a:gs pos="42000">
                <a:schemeClr val="tx2">
                  <a:lumMod val="20000"/>
                  <a:lumOff val="80000"/>
                </a:schemeClr>
              </a:gs>
              <a:gs pos="100000">
                <a:srgbClr val="6893C6"/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5" name="Стрелка вправо 4"/>
          <p:cNvSpPr/>
          <p:nvPr/>
        </p:nvSpPr>
        <p:spPr>
          <a:xfrm rot="18095816" flipH="1" flipV="1">
            <a:off x="4379511" y="3350022"/>
            <a:ext cx="259931" cy="196554"/>
          </a:xfrm>
          <a:prstGeom prst="rightArrow">
            <a:avLst/>
          </a:prstGeom>
          <a:gradFill>
            <a:gsLst>
              <a:gs pos="0">
                <a:srgbClr val="16263A"/>
              </a:gs>
              <a:gs pos="42000">
                <a:schemeClr val="accent1">
                  <a:lumMod val="40000"/>
                  <a:lumOff val="60000"/>
                </a:schemeClr>
              </a:gs>
              <a:gs pos="42000">
                <a:schemeClr val="accent1">
                  <a:lumMod val="40000"/>
                  <a:lumOff val="60000"/>
                </a:schemeClr>
              </a:gs>
              <a:gs pos="100000">
                <a:srgbClr val="6893C6"/>
              </a:gs>
            </a:gsLst>
            <a:path path="circle">
              <a:fillToRect r="100000" b="100000"/>
            </a:path>
          </a:gradFill>
          <a:ln>
            <a:solidFill>
              <a:schemeClr val="accent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071813" y="2857500"/>
            <a:ext cx="3479800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50800" dist="127000" dir="18900000" algn="b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Государственные услуги </a:t>
            </a:r>
            <a:endParaRPr lang="ru-RU" sz="2400" dirty="0">
              <a:solidFill>
                <a:schemeClr val="accent6">
                  <a:lumMod val="20000"/>
                  <a:lumOff val="80000"/>
                </a:schemeClr>
              </a:solidFill>
              <a:latin typeface="+mn-lt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929188" y="3786188"/>
            <a:ext cx="3927475" cy="15700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50800" dist="127000" dir="18900000" algn="b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Государственный кадастровый учет</a:t>
            </a:r>
            <a:r>
              <a:rPr lang="en-US" sz="24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50800" dist="127000" dir="18900000" algn="b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50800" dist="127000" dir="18900000" algn="b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недвижимого имущества</a:t>
            </a:r>
            <a:endParaRPr lang="ru-RU" sz="2400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schemeClr val="accent6">
                  <a:lumMod val="20000"/>
                  <a:lumOff val="80000"/>
                </a:schemeClr>
              </a:solidFill>
              <a:latin typeface="+mn-lt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85750" y="3786188"/>
            <a:ext cx="3962400" cy="19383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Предоставление сведений, внесенных</a:t>
            </a:r>
            <a:r>
              <a:rPr lang="en-US" sz="2400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государственный кадастр недвижимости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schemeClr val="accent6">
                  <a:lumMod val="20000"/>
                  <a:lumOff val="80000"/>
                </a:schemeClr>
              </a:solidFill>
              <a:latin typeface="+mn-lt"/>
            </a:endParaRPr>
          </a:p>
        </p:txBody>
      </p:sp>
      <p:sp>
        <p:nvSpPr>
          <p:cNvPr id="19" name="Стрелка вправо 18"/>
          <p:cNvSpPr/>
          <p:nvPr/>
        </p:nvSpPr>
        <p:spPr>
          <a:xfrm rot="3048349">
            <a:off x="4783031" y="3355514"/>
            <a:ext cx="282816" cy="218379"/>
          </a:xfrm>
          <a:prstGeom prst="rightArrow">
            <a:avLst/>
          </a:prstGeom>
          <a:gradFill>
            <a:gsLst>
              <a:gs pos="0">
                <a:srgbClr val="16263A"/>
              </a:gs>
              <a:gs pos="42000">
                <a:schemeClr val="accent1">
                  <a:lumMod val="40000"/>
                  <a:lumOff val="60000"/>
                </a:schemeClr>
              </a:gs>
              <a:gs pos="42000">
                <a:schemeClr val="accent1">
                  <a:lumMod val="40000"/>
                  <a:lumOff val="60000"/>
                </a:schemeClr>
              </a:gs>
              <a:gs pos="100000">
                <a:srgbClr val="6893C6"/>
              </a:gs>
            </a:gsLst>
            <a:path path="circle">
              <a:fillToRect r="100000" b="100000"/>
            </a:path>
          </a:gradFill>
          <a:ln>
            <a:solidFill>
              <a:schemeClr val="accent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0"/>
            <a:ext cx="7565729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4943" y="-24"/>
            <a:ext cx="8816213" cy="39957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214313" y="4348163"/>
            <a:ext cx="8715375" cy="19383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Внимание!  </a:t>
            </a:r>
            <a:r>
              <a:rPr lang="ru-RU" sz="24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Документы  должны быть приложены в паре с файлами ЭЦП.  Файл ЭЦП</a:t>
            </a:r>
            <a:r>
              <a:rPr lang="en-US" sz="24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должен иметь  расширение </a:t>
            </a:r>
            <a:r>
              <a:rPr lang="en-US" sz="24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sig</a:t>
            </a:r>
            <a:r>
              <a:rPr lang="ru-RU" sz="24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. Образы документов должны быть приложены в форматах </a:t>
            </a:r>
            <a:r>
              <a:rPr lang="en-US" sz="24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tiff, jpg, gif </a:t>
            </a:r>
            <a:r>
              <a:rPr lang="ru-RU" sz="24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en-US" sz="24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pdf. </a:t>
            </a:r>
            <a:r>
              <a:rPr lang="ru-RU" sz="2400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Обязательно должен быть приложен Межевой план в формате </a:t>
            </a:r>
            <a:r>
              <a:rPr lang="en-US" sz="2400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XML</a:t>
            </a:r>
            <a:r>
              <a:rPr lang="ru-RU" sz="24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3" y="642942"/>
            <a:ext cx="8901329" cy="5143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571612"/>
            <a:ext cx="8717274" cy="3571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500042"/>
            <a:ext cx="8715436" cy="26184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3335379"/>
            <a:ext cx="8858312" cy="20938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85750" y="142875"/>
            <a:ext cx="8572500" cy="24622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2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После выполнения всех «шагов» заявлению будет  присвоен индивидуальный номер.  После чего заявление будет принято в обработку Порталом услуг Росреестра. Если заявление было правильно сформировано, то пакет заявления будет направлен в орган кадастрового учета и перейдет в статус «В работе».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	Посредством </a:t>
            </a:r>
            <a:r>
              <a:rPr lang="en-US" sz="22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web-</a:t>
            </a:r>
            <a:r>
              <a:rPr lang="ru-RU" sz="22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сервиса «Проверка статуса запроса», по номеру заявки, можно узнать её статус в режиме </a:t>
            </a:r>
            <a:r>
              <a:rPr lang="en-US" sz="22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on-line</a:t>
            </a:r>
            <a:r>
              <a:rPr lang="ru-RU" sz="22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.</a:t>
            </a:r>
            <a:r>
              <a:rPr lang="en-US" sz="22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22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3132205"/>
            <a:ext cx="4857784" cy="22394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5214950"/>
            <a:ext cx="9144000" cy="16101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1357313" y="4533900"/>
            <a:ext cx="1500187" cy="42862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14313" y="2444750"/>
            <a:ext cx="8643937" cy="7699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127000" dir="18900000" algn="b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Государственные услуги  </a:t>
            </a:r>
            <a:r>
              <a:rPr lang="en-US" sz="2200" dirty="0">
                <a:solidFill>
                  <a:schemeClr val="bg1"/>
                </a:solidFill>
                <a:effectLst>
                  <a:outerShdw blurRad="50800" dist="127000" dir="18900000" algn="b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</a:t>
            </a:r>
            <a:r>
              <a:rPr lang="ru-RU" sz="2200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127000" dir="18900000" algn="b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Перечень оказываемых услуг  </a:t>
            </a:r>
            <a:r>
              <a:rPr lang="en-US" sz="2200" dirty="0">
                <a:solidFill>
                  <a:schemeClr val="bg1"/>
                </a:solidFill>
                <a:effectLst>
                  <a:outerShdw blurRad="50800" dist="127000" dir="18900000" algn="b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</a:t>
            </a:r>
            <a:r>
              <a:rPr lang="en-US" sz="2200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127000" dir="18900000" algn="b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ru-RU" sz="2200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127000" dir="18900000" algn="b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Дополнительные возможности </a:t>
            </a:r>
            <a:r>
              <a:rPr lang="en-US" sz="2200" dirty="0">
                <a:solidFill>
                  <a:schemeClr val="bg1"/>
                </a:solidFill>
                <a:effectLst>
                  <a:outerShdw blurRad="50800" dist="127000" dir="18900000" algn="b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</a:t>
            </a:r>
            <a:r>
              <a:rPr lang="en-US" sz="2200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127000" dir="18900000" algn="b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ru-RU" sz="2200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127000" dir="18900000" algn="b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Проверка статуса запроса</a:t>
            </a:r>
            <a:endParaRPr lang="ru-RU" sz="2200" dirty="0">
              <a:latin typeface="+mn-lt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50" name="Группа 16"/>
          <p:cNvGrpSpPr>
            <a:grpSpLocks/>
          </p:cNvGrpSpPr>
          <p:nvPr/>
        </p:nvGrpSpPr>
        <p:grpSpPr bwMode="auto">
          <a:xfrm>
            <a:off x="428625" y="428625"/>
            <a:ext cx="8029575" cy="3500438"/>
            <a:chOff x="500005" y="571480"/>
            <a:chExt cx="8029633" cy="3500450"/>
          </a:xfrm>
        </p:grpSpPr>
        <p:graphicFrame>
          <p:nvGraphicFramePr>
            <p:cNvPr id="7" name="Схема 6"/>
            <p:cNvGraphicFramePr/>
            <p:nvPr/>
          </p:nvGraphicFramePr>
          <p:xfrm>
            <a:off x="714348" y="571480"/>
            <a:ext cx="7815290" cy="1000132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graphicFrame>
          <p:nvGraphicFramePr>
            <p:cNvPr id="8" name="Схема 7"/>
            <p:cNvGraphicFramePr/>
            <p:nvPr/>
          </p:nvGraphicFramePr>
          <p:xfrm>
            <a:off x="500005" y="1857351"/>
            <a:ext cx="4000528" cy="2214579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6" r:lo="rId7" r:qs="rId8" r:cs="rId9"/>
            </a:graphicData>
          </a:graphic>
        </p:graphicFrame>
      </p:grpSp>
      <p:graphicFrame>
        <p:nvGraphicFramePr>
          <p:cNvPr id="9" name="Схема 8"/>
          <p:cNvGraphicFramePr/>
          <p:nvPr/>
        </p:nvGraphicFramePr>
        <p:xfrm>
          <a:off x="4500562" y="1571612"/>
          <a:ext cx="4000500" cy="25003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10" name="Управляющая кнопка: далее 9">
            <a:hlinkClick r:id="" action="ppaction://noaction" highlightClick="1"/>
          </p:cNvPr>
          <p:cNvSpPr/>
          <p:nvPr/>
        </p:nvSpPr>
        <p:spPr>
          <a:xfrm>
            <a:off x="857250" y="4214813"/>
            <a:ext cx="1042988" cy="1042987"/>
          </a:xfrm>
          <a:prstGeom prst="actionButtonForwardNex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428875" y="4071938"/>
            <a:ext cx="5929313" cy="21240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Для того, чтобы подать заявление на Портале услуг Федеральной службы государственной регистрации, кадастра и картографии, необходимо выбрать соответствующий  подраздел и по «шагам» заполнить все предлагаемые формы. </a:t>
            </a:r>
            <a:endParaRPr lang="ru-RU" sz="22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n-lt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4313" y="0"/>
            <a:ext cx="8786812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Внесение дополнительных документов на государственный кадастровый учет (физические лица)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857232"/>
            <a:ext cx="7691986" cy="6000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9811" y="428604"/>
            <a:ext cx="8618469" cy="37862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214313" y="4705350"/>
            <a:ext cx="8715375" cy="19383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Внимание!  </a:t>
            </a:r>
            <a:r>
              <a:rPr lang="ru-RU" sz="24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Документы  должны быть приложены в паре с файлами ЭЦП.  Файл ЭЦП</a:t>
            </a:r>
            <a:r>
              <a:rPr lang="en-US" sz="24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должен иметь  расширение </a:t>
            </a:r>
            <a:r>
              <a:rPr lang="en-US" sz="24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sig</a:t>
            </a:r>
            <a:r>
              <a:rPr lang="ru-RU" sz="24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. Образы документов должны быть приложены в форматах </a:t>
            </a:r>
            <a:r>
              <a:rPr lang="en-US" sz="24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tiff, jpg, gif </a:t>
            </a:r>
            <a:r>
              <a:rPr lang="ru-RU" sz="24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en-US" sz="24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pdf. </a:t>
            </a:r>
            <a:r>
              <a:rPr lang="ru-RU" sz="2400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Обязательно должен быть приложен Межевой план в формате </a:t>
            </a:r>
            <a:r>
              <a:rPr lang="en-US" sz="2400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XML</a:t>
            </a:r>
            <a:r>
              <a:rPr lang="ru-RU" sz="24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4313" y="5699125"/>
            <a:ext cx="8643937" cy="101600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После выполнения всех «шагов» заявлению будет  присвоен индивидуальный номер</a:t>
            </a:r>
            <a:r>
              <a:rPr lang="en-US" sz="20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и оно будет принято в обработку Порталом услуг Росреестра.</a:t>
            </a:r>
            <a:endParaRPr lang="ru-RU" sz="2000" dirty="0">
              <a:latin typeface="+mn-lt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71438"/>
            <a:ext cx="7814973" cy="5643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Заголовок 8"/>
          <p:cNvSpPr txBox="1">
            <a:spLocks/>
          </p:cNvSpPr>
          <p:nvPr/>
        </p:nvSpPr>
        <p:spPr>
          <a:xfrm>
            <a:off x="1643042" y="1571612"/>
            <a:ext cx="7229468" cy="928694"/>
          </a:xfrm>
          <a:prstGeom prst="rect">
            <a:avLst/>
          </a:prstGeom>
        </p:spPr>
        <p:txBody>
          <a:bodyPr anchor="ctr">
            <a:normAutofit fontScale="25000" lnSpcReduction="20000"/>
          </a:bodyPr>
          <a:lstStyle/>
          <a:p>
            <a:pPr marL="514350" indent="-514350" fontAlgn="auto">
              <a:spcAft>
                <a:spcPts val="0"/>
              </a:spcAft>
              <a:defRPr/>
            </a:pPr>
            <a:r>
              <a:rPr lang="ru-RU" sz="9600" i="1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bg1">
                    <a:alpha val="96000"/>
                  </a:schemeClr>
                </a:solidFill>
                <a:effectLst>
                  <a:outerShdw blurRad="50800" dist="127000" dir="18900000" algn="b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/>
            </a:r>
            <a:br>
              <a:rPr lang="ru-RU" sz="9600" i="1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bg1">
                    <a:alpha val="96000"/>
                  </a:schemeClr>
                </a:solidFill>
                <a:effectLst>
                  <a:outerShdw blurRad="50800" dist="127000" dir="18900000" algn="b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ru-RU" sz="9600" i="1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bg1">
                    <a:alpha val="96000"/>
                  </a:schemeClr>
                </a:solidFill>
                <a:effectLst>
                  <a:outerShdw blurRad="50800" dist="127000" dir="18900000" algn="b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/>
            </a:r>
            <a:br>
              <a:rPr lang="ru-RU" sz="9600" i="1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bg1">
                    <a:alpha val="96000"/>
                  </a:schemeClr>
                </a:solidFill>
                <a:effectLst>
                  <a:outerShdw blurRad="50800" dist="127000" dir="18900000" algn="b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ru-RU" sz="9600" i="1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bg1">
                    <a:alpha val="96000"/>
                  </a:schemeClr>
                </a:solidFill>
                <a:effectLst>
                  <a:outerShdw blurRad="50800" dist="127000" dir="18900000" algn="b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/>
            </a:r>
            <a:br>
              <a:rPr lang="ru-RU" sz="9600" i="1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bg1">
                    <a:alpha val="96000"/>
                  </a:schemeClr>
                </a:solidFill>
                <a:effectLst>
                  <a:outerShdw blurRad="50800" dist="127000" dir="18900000" algn="b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ru-RU" sz="9600" i="1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bg1">
                    <a:alpha val="96000"/>
                  </a:schemeClr>
                </a:solidFill>
                <a:effectLst>
                  <a:outerShdw blurRad="50800" dist="127000" dir="18900000" algn="b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  </a:t>
            </a:r>
            <a:r>
              <a:rPr lang="ru-RU" sz="2800" i="1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bg1">
                    <a:alpha val="96000"/>
                  </a:schemeClr>
                </a:solidFill>
                <a:effectLst>
                  <a:outerShdw blurRad="50800" dist="127000" dir="18900000" algn="b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/>
            </a:r>
            <a:br>
              <a:rPr lang="ru-RU" sz="2800" i="1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bg1">
                    <a:alpha val="96000"/>
                  </a:schemeClr>
                </a:solidFill>
                <a:effectLst>
                  <a:outerShdw blurRad="50800" dist="127000" dir="18900000" algn="b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ru-RU" sz="2800" i="1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bg1">
                    <a:alpha val="96000"/>
                  </a:schemeClr>
                </a:solidFill>
                <a:effectLst>
                  <a:outerShdw blurRad="50800" dist="127000" dir="18900000" algn="b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/>
            </a:r>
            <a:br>
              <a:rPr lang="ru-RU" sz="2800" i="1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bg1">
                    <a:alpha val="96000"/>
                  </a:schemeClr>
                </a:solidFill>
                <a:effectLst>
                  <a:outerShdw blurRad="50800" dist="127000" dir="18900000" algn="b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</a:br>
            <a:endParaRPr lang="ru-RU" sz="2400" dirty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chemeClr val="bg1">
                  <a:alpha val="96000"/>
                </a:schemeClr>
              </a:solidFill>
              <a:effectLst>
                <a:outerShdw blurRad="50800" dist="127000" dir="18900000" algn="bl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57158" y="5826949"/>
            <a:ext cx="8358246" cy="103105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127000" dir="18900000" algn="b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Государственные услуги  </a:t>
            </a:r>
            <a:r>
              <a:rPr lang="en-US" sz="2200" dirty="0">
                <a:solidFill>
                  <a:schemeClr val="bg1"/>
                </a:solidFill>
                <a:effectLst>
                  <a:outerShdw blurRad="50800" dist="127000" dir="18900000" algn="b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</a:t>
            </a:r>
            <a:r>
              <a:rPr lang="ru-RU" sz="2200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127000" dir="18900000" algn="b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Государственный кадастровый учет недвижимого имущества  </a:t>
            </a:r>
            <a:r>
              <a:rPr lang="en-US" sz="2200" dirty="0">
                <a:solidFill>
                  <a:schemeClr val="bg1"/>
                </a:solidFill>
                <a:effectLst>
                  <a:outerShdw blurRad="50800" dist="127000" dir="18900000" algn="b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</a:t>
            </a:r>
            <a:r>
              <a:rPr lang="en-US" sz="2200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127000" dir="18900000" algn="b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 </a:t>
            </a:r>
            <a:r>
              <a:rPr lang="ru-RU" sz="2200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127000" dir="18900000" algn="b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Программное обеспечение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700" i="1" dirty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50800" dist="127000" dir="18900000" algn="bl" rotWithShape="0">
                  <a:prstClr val="black">
                    <a:alpha val="40000"/>
                  </a:prstClr>
                </a:outerShdw>
              </a:effectLst>
              <a:latin typeface="+mn-lt"/>
            </a:endParaRPr>
          </a:p>
        </p:txBody>
      </p:sp>
      <p:graphicFrame>
        <p:nvGraphicFramePr>
          <p:cNvPr id="10" name="Схема 9"/>
          <p:cNvGraphicFramePr/>
          <p:nvPr/>
        </p:nvGraphicFramePr>
        <p:xfrm>
          <a:off x="714348" y="142852"/>
          <a:ext cx="7815290" cy="10715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Заголовок 1"/>
          <p:cNvSpPr txBox="1">
            <a:spLocks/>
          </p:cNvSpPr>
          <p:nvPr/>
        </p:nvSpPr>
        <p:spPr>
          <a:xfrm>
            <a:off x="428625" y="2571750"/>
            <a:ext cx="8215313" cy="1357313"/>
          </a:xfrm>
          <a:prstGeom prst="rect">
            <a:avLst/>
          </a:prstGeom>
        </p:spPr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Для получения государственных услуг (за исключением предоставления сведений внесенных в ГКН для физических лиц) посредством Портала услуг </a:t>
            </a:r>
            <a:r>
              <a:rPr lang="ru-RU" sz="2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Росеестра</a:t>
            </a:r>
            <a:r>
              <a:rPr lang="ru-RU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необходимо получить ЭЦП и установить следующие сертификаты: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Сертификат для шифрования электронного пакета документов о постановке на ГКУ (используется при подготовке электронного документа);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Сертификат  для аутентификации серверов портала при взаимодействии посредством </a:t>
            </a:r>
            <a:r>
              <a:rPr lang="en-US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web-</a:t>
            </a:r>
            <a:r>
              <a:rPr lang="ru-RU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сервисов;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Сертификат ключа подписи заявителя с закрытым ключом ЭЦП.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schemeClr val="bg2"/>
              </a:solidFill>
              <a:effectLst>
                <a:outerShdw blurRad="114300" dist="63500" dir="4620000" algn="tl">
                  <a:srgbClr val="000000">
                    <a:alpha val="79000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2" name="Управляющая кнопка: далее 11">
            <a:hlinkClick r:id="" action="ppaction://noaction" highlightClick="1"/>
          </p:cNvPr>
          <p:cNvSpPr/>
          <p:nvPr/>
        </p:nvSpPr>
        <p:spPr>
          <a:xfrm>
            <a:off x="714375" y="5029200"/>
            <a:ext cx="928688" cy="828675"/>
          </a:xfrm>
          <a:prstGeom prst="actionButtonForwardNex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928813" y="4643438"/>
            <a:ext cx="6715125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bg2"/>
                </a:solidFill>
                <a:effectLst>
                  <a:outerShdw blurRad="114300" dist="63500" dir="4620000" algn="tl">
                    <a:srgbClr val="000000">
                      <a:alpha val="79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Перечень Удостоверяющих Центров, исполнивших требования приказа Росреестра №П/1 от 14.01.2011, размещен:</a:t>
            </a:r>
            <a:endParaRPr lang="ru-RU" sz="24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571440" y="785794"/>
            <a:ext cx="8572560" cy="500066"/>
          </a:xfrm>
          <a:extLst>
            <a:ext uri="{909E8E84-426E-40DD-AFC4-6F175D3DCCD1}"/>
            <a:ext uri="{91240B29-F687-4F45-9708-019B960494DF}"/>
          </a:extLst>
        </p:spPr>
        <p:txBody>
          <a:bodyPr rtlCol="0">
            <a:normAutofit fontScale="90000"/>
          </a:bodyPr>
          <a:lstStyle/>
          <a:p>
            <a:pPr marL="514350" indent="-514350" eaLnBrk="1" fontAlgn="auto" hangingPunct="1">
              <a:spcAft>
                <a:spcPts val="0"/>
              </a:spcAft>
              <a:defRPr/>
            </a:pPr>
            <a:r>
              <a:rPr lang="ru-RU" sz="2800" i="1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bg1">
                    <a:alpha val="96000"/>
                  </a:schemeClr>
                </a:solidFill>
                <a:effectLst>
                  <a:outerShdw blurRad="50800" dist="127000" dir="18900000" algn="bl" rotWithShape="0">
                    <a:prstClr val="black">
                      <a:alpha val="40000"/>
                    </a:prstClr>
                  </a:outerShdw>
                </a:effectLst>
              </a:rPr>
              <a:t/>
            </a:r>
            <a:br>
              <a:rPr lang="ru-RU" sz="2800" i="1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bg1">
                    <a:alpha val="96000"/>
                  </a:schemeClr>
                </a:solidFill>
                <a:effectLst>
                  <a:outerShdw blurRad="50800" dist="127000" dir="18900000" algn="b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2800" i="1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bg1">
                    <a:alpha val="96000"/>
                  </a:schemeClr>
                </a:solidFill>
                <a:effectLst>
                  <a:outerShdw blurRad="50800" dist="127000" dir="18900000" algn="bl" rotWithShape="0">
                    <a:prstClr val="black">
                      <a:alpha val="40000"/>
                    </a:prstClr>
                  </a:outerShdw>
                </a:effectLst>
              </a:rPr>
              <a:t/>
            </a:r>
            <a:br>
              <a:rPr lang="ru-RU" sz="2800" i="1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bg1">
                    <a:alpha val="96000"/>
                  </a:schemeClr>
                </a:solidFill>
                <a:effectLst>
                  <a:outerShdw blurRad="50800" dist="127000" dir="18900000" algn="b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2800" i="1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bg1">
                    <a:alpha val="96000"/>
                  </a:schemeClr>
                </a:solidFill>
                <a:effectLst>
                  <a:outerShdw blurRad="50800" dist="127000" dir="18900000" algn="bl" rotWithShape="0">
                    <a:prstClr val="black">
                      <a:alpha val="40000"/>
                    </a:prstClr>
                  </a:outerShdw>
                </a:effectLst>
              </a:rPr>
              <a:t/>
            </a:r>
            <a:br>
              <a:rPr lang="ru-RU" sz="2800" i="1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bg1">
                    <a:alpha val="96000"/>
                  </a:schemeClr>
                </a:solidFill>
                <a:effectLst>
                  <a:outerShdw blurRad="50800" dist="127000" dir="18900000" algn="b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2800" i="1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bg1">
                    <a:alpha val="96000"/>
                  </a:schemeClr>
                </a:solidFill>
                <a:effectLst>
                  <a:outerShdw blurRad="50800" dist="127000" dir="18900000" algn="bl" rotWithShape="0">
                    <a:prstClr val="black">
                      <a:alpha val="40000"/>
                    </a:prstClr>
                  </a:outerShdw>
                </a:effectLst>
              </a:rPr>
              <a:t/>
            </a:r>
            <a:br>
              <a:rPr lang="ru-RU" sz="2800" i="1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bg1">
                    <a:alpha val="96000"/>
                  </a:schemeClr>
                </a:solidFill>
                <a:effectLst>
                  <a:outerShdw blurRad="50800" dist="127000" dir="18900000" algn="b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2800" i="1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bg1">
                    <a:alpha val="96000"/>
                  </a:schemeClr>
                </a:solidFill>
                <a:effectLst>
                  <a:outerShdw blurRad="50800" dist="127000" dir="18900000" algn="bl" rotWithShape="0">
                    <a:prstClr val="black">
                      <a:alpha val="40000"/>
                    </a:prstClr>
                  </a:outerShdw>
                </a:effectLst>
              </a:rPr>
              <a:t/>
            </a:r>
            <a:br>
              <a:rPr lang="ru-RU" sz="2800" i="1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bg1">
                    <a:alpha val="96000"/>
                  </a:schemeClr>
                </a:solidFill>
                <a:effectLst>
                  <a:outerShdw blurRad="50800" dist="127000" dir="18900000" algn="bl" rotWithShape="0">
                    <a:prstClr val="black">
                      <a:alpha val="40000"/>
                    </a:prstClr>
                  </a:outerShdw>
                </a:effectLst>
              </a:rPr>
            </a:br>
            <a:endParaRPr lang="ru-RU" sz="2400" dirty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chemeClr val="bg1">
                  <a:alpha val="96000"/>
                </a:schemeClr>
              </a:solidFill>
              <a:effectLst>
                <a:outerShdw blurRad="50800" dist="1270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7" name="Заголовок 8"/>
          <p:cNvSpPr txBox="1">
            <a:spLocks/>
          </p:cNvSpPr>
          <p:nvPr/>
        </p:nvSpPr>
        <p:spPr>
          <a:xfrm>
            <a:off x="1643042" y="1571612"/>
            <a:ext cx="7229468" cy="928694"/>
          </a:xfrm>
          <a:prstGeom prst="rect">
            <a:avLst/>
          </a:prstGeom>
        </p:spPr>
        <p:txBody>
          <a:bodyPr anchor="ctr">
            <a:normAutofit fontScale="25000" lnSpcReduction="20000"/>
          </a:bodyPr>
          <a:lstStyle/>
          <a:p>
            <a:pPr marL="514350" indent="-514350" fontAlgn="auto">
              <a:spcAft>
                <a:spcPts val="0"/>
              </a:spcAft>
              <a:defRPr/>
            </a:pPr>
            <a:r>
              <a:rPr lang="ru-RU" sz="9600" i="1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bg1">
                    <a:alpha val="96000"/>
                  </a:schemeClr>
                </a:solidFill>
                <a:effectLst>
                  <a:outerShdw blurRad="50800" dist="127000" dir="18900000" algn="b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/>
            </a:r>
            <a:br>
              <a:rPr lang="ru-RU" sz="9600" i="1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bg1">
                    <a:alpha val="96000"/>
                  </a:schemeClr>
                </a:solidFill>
                <a:effectLst>
                  <a:outerShdw blurRad="50800" dist="127000" dir="18900000" algn="b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ru-RU" sz="9600" i="1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bg1">
                    <a:alpha val="96000"/>
                  </a:schemeClr>
                </a:solidFill>
                <a:effectLst>
                  <a:outerShdw blurRad="50800" dist="127000" dir="18900000" algn="b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/>
            </a:r>
            <a:br>
              <a:rPr lang="ru-RU" sz="9600" i="1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bg1">
                    <a:alpha val="96000"/>
                  </a:schemeClr>
                </a:solidFill>
                <a:effectLst>
                  <a:outerShdw blurRad="50800" dist="127000" dir="18900000" algn="b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ru-RU" sz="9600" i="1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bg1">
                    <a:alpha val="96000"/>
                  </a:schemeClr>
                </a:solidFill>
                <a:effectLst>
                  <a:outerShdw blurRad="50800" dist="127000" dir="18900000" algn="b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/>
            </a:r>
            <a:br>
              <a:rPr lang="ru-RU" sz="9600" i="1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bg1">
                    <a:alpha val="96000"/>
                  </a:schemeClr>
                </a:solidFill>
                <a:effectLst>
                  <a:outerShdw blurRad="50800" dist="127000" dir="18900000" algn="b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ru-RU" sz="9600" i="1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bg1">
                    <a:alpha val="96000"/>
                  </a:schemeClr>
                </a:solidFill>
                <a:effectLst>
                  <a:outerShdw blurRad="50800" dist="127000" dir="18900000" algn="b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  </a:t>
            </a:r>
            <a:r>
              <a:rPr lang="ru-RU" sz="2800" i="1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bg1">
                    <a:alpha val="96000"/>
                  </a:schemeClr>
                </a:solidFill>
                <a:effectLst>
                  <a:outerShdw blurRad="50800" dist="127000" dir="18900000" algn="b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/>
            </a:r>
            <a:br>
              <a:rPr lang="ru-RU" sz="2800" i="1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bg1">
                    <a:alpha val="96000"/>
                  </a:schemeClr>
                </a:solidFill>
                <a:effectLst>
                  <a:outerShdw blurRad="50800" dist="127000" dir="18900000" algn="b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ru-RU" sz="2800" i="1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bg1">
                    <a:alpha val="96000"/>
                  </a:schemeClr>
                </a:solidFill>
                <a:effectLst>
                  <a:outerShdw blurRad="50800" dist="127000" dir="18900000" algn="b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/>
            </a:r>
            <a:br>
              <a:rPr lang="ru-RU" sz="2800" i="1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bg1">
                    <a:alpha val="96000"/>
                  </a:schemeClr>
                </a:solidFill>
                <a:effectLst>
                  <a:outerShdw blurRad="50800" dist="127000" dir="18900000" algn="b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</a:br>
            <a:endParaRPr lang="ru-RU" sz="2400" dirty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chemeClr val="bg1">
                  <a:alpha val="96000"/>
                </a:schemeClr>
              </a:solidFill>
              <a:effectLst>
                <a:outerShdw blurRad="50800" dist="127000" dir="18900000" algn="bl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</p:txBody>
      </p:sp>
      <p:grpSp>
        <p:nvGrpSpPr>
          <p:cNvPr id="31748" name="Группа 16"/>
          <p:cNvGrpSpPr>
            <a:grpSpLocks/>
          </p:cNvGrpSpPr>
          <p:nvPr/>
        </p:nvGrpSpPr>
        <p:grpSpPr bwMode="auto">
          <a:xfrm>
            <a:off x="428625" y="428625"/>
            <a:ext cx="8029575" cy="2571750"/>
            <a:chOff x="500005" y="571480"/>
            <a:chExt cx="8029633" cy="2571748"/>
          </a:xfrm>
        </p:grpSpPr>
        <p:graphicFrame>
          <p:nvGraphicFramePr>
            <p:cNvPr id="11" name="Схема 10"/>
            <p:cNvGraphicFramePr/>
            <p:nvPr/>
          </p:nvGraphicFramePr>
          <p:xfrm>
            <a:off x="714348" y="571480"/>
            <a:ext cx="7815290" cy="1000132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graphicFrame>
          <p:nvGraphicFramePr>
            <p:cNvPr id="12" name="Схема 11"/>
            <p:cNvGraphicFramePr/>
            <p:nvPr/>
          </p:nvGraphicFramePr>
          <p:xfrm>
            <a:off x="500005" y="1857350"/>
            <a:ext cx="4000528" cy="1285878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6" r:lo="rId7" r:qs="rId8" r:cs="rId9"/>
            </a:graphicData>
          </a:graphic>
        </p:graphicFrame>
      </p:grpSp>
      <p:graphicFrame>
        <p:nvGraphicFramePr>
          <p:cNvPr id="14" name="Схема 13"/>
          <p:cNvGraphicFramePr/>
          <p:nvPr/>
        </p:nvGraphicFramePr>
        <p:xfrm>
          <a:off x="4500562" y="1714488"/>
          <a:ext cx="4000500" cy="12858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15" name="Управляющая кнопка: далее 14">
            <a:hlinkClick r:id="" action="ppaction://noaction" highlightClick="1"/>
          </p:cNvPr>
          <p:cNvSpPr/>
          <p:nvPr/>
        </p:nvSpPr>
        <p:spPr>
          <a:xfrm>
            <a:off x="857250" y="4214813"/>
            <a:ext cx="1042988" cy="1042987"/>
          </a:xfrm>
          <a:prstGeom prst="actionButtonForwardNex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428875" y="4071938"/>
            <a:ext cx="5929313" cy="21240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Для того, чтобы подать заявление на Портале услуг Федеральной службы государственной регистрации, кадастра и картографии, необходимо выбрать соответствующий  подраздел и по «шагам» заполнить все предлагаемые формы. </a:t>
            </a:r>
            <a:endParaRPr lang="ru-RU" sz="22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n-lt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57166"/>
            <a:ext cx="9144000" cy="64496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285750" y="1500188"/>
            <a:ext cx="357188" cy="107156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14313" y="3000375"/>
            <a:ext cx="5357812" cy="4286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14313" y="3857625"/>
            <a:ext cx="357187" cy="1143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14313" y="5857875"/>
            <a:ext cx="4286250" cy="50006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85750" y="0"/>
            <a:ext cx="8572500" cy="4302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Подать заявление о ГКУ объектов недвижимости (физические лица)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571480"/>
            <a:ext cx="9136511" cy="57864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1357313" y="2286000"/>
            <a:ext cx="4929187" cy="8572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57250" y="3429000"/>
            <a:ext cx="7929563" cy="78581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429000" y="4214813"/>
            <a:ext cx="2857500" cy="5715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85750" y="5286375"/>
            <a:ext cx="4500563" cy="4286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85728"/>
            <a:ext cx="9146724" cy="6215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0" y="357188"/>
            <a:ext cx="571500" cy="5715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42918"/>
            <a:ext cx="9080426" cy="5357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3571875" y="4429125"/>
            <a:ext cx="571500" cy="5715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357813" y="4714875"/>
            <a:ext cx="3571875" cy="78581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85860"/>
            <a:ext cx="9183335" cy="41434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214313" y="2643188"/>
            <a:ext cx="1214437" cy="50006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3686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50" y="2857500"/>
            <a:ext cx="2249488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71480"/>
            <a:ext cx="9156245" cy="52149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928688" y="2357438"/>
            <a:ext cx="6500812" cy="78581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429000" y="3286125"/>
            <a:ext cx="2857500" cy="4286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143000" y="3714750"/>
            <a:ext cx="3286125" cy="3571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71500" y="4429125"/>
            <a:ext cx="6715125" cy="64293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4313" y="3214688"/>
            <a:ext cx="8643937" cy="33861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Внимание!  </a:t>
            </a:r>
            <a:r>
              <a:rPr lang="ru-RU" sz="28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Документы  должны быть приложены в паре с файлами ЭЦП.  Файл ЭЦП</a:t>
            </a:r>
            <a:r>
              <a:rPr lang="en-US" sz="28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должен иметь  расширение </a:t>
            </a:r>
            <a:r>
              <a:rPr lang="en-US" sz="28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sig</a:t>
            </a:r>
            <a:r>
              <a:rPr lang="ru-RU" sz="28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. Образы документов должны быть приложены в форматах </a:t>
            </a:r>
            <a:r>
              <a:rPr lang="en-US" sz="28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tiff, jpg, gif </a:t>
            </a:r>
            <a:r>
              <a:rPr lang="ru-RU" sz="28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en-US" sz="28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pdf. </a:t>
            </a:r>
            <a:r>
              <a:rPr lang="ru-RU" sz="2800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Обязательно должен быть приложен Технический план в виде АРХИВА, содержащий файл ЭЦП плана и поэтажные планы</a:t>
            </a:r>
            <a:r>
              <a:rPr lang="ru-RU" sz="28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6529" y="357166"/>
            <a:ext cx="9200529" cy="2714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214313" y="928688"/>
            <a:ext cx="8929687" cy="8572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000500" y="1857375"/>
            <a:ext cx="1928813" cy="78581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44996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142875" y="2357438"/>
            <a:ext cx="8858250" cy="14287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838096"/>
            <a:ext cx="9143999" cy="17031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71500" y="6143625"/>
            <a:ext cx="7929563" cy="3698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 pitchFamily="18" charset="0"/>
                <a:cs typeface="Times New Roman" pitchFamily="18" charset="0"/>
              </a:rPr>
              <a:t>	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1000108"/>
            <a:ext cx="9144001" cy="53139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38160"/>
            <a:ext cx="9144000" cy="59912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85750" y="142875"/>
            <a:ext cx="8572500" cy="24622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2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После выполнения всех «шагов» заявлению будет  присвоен индивидуальный номер.  После чего заявление будет принято в обработку Порталом услуг Росреестра. Если заявление было правильно сформировано, то пакет заявления будет направлен в орган кадастрового учета и перейдет в статус «В работе».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	Посредством </a:t>
            </a:r>
            <a:r>
              <a:rPr lang="en-US" sz="22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web-</a:t>
            </a:r>
            <a:r>
              <a:rPr lang="ru-RU" sz="22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сервиса «Проверка статуса запроса», по номеру заявки, можно узнать её статус в режиме </a:t>
            </a:r>
            <a:r>
              <a:rPr lang="en-US" sz="22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on-line</a:t>
            </a:r>
            <a:r>
              <a:rPr lang="ru-RU" sz="22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.</a:t>
            </a:r>
            <a:r>
              <a:rPr lang="en-US" sz="22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22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3132205"/>
            <a:ext cx="4857784" cy="22394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5214950"/>
            <a:ext cx="9144000" cy="16101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1357313" y="4533900"/>
            <a:ext cx="1500187" cy="42862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14313" y="2444750"/>
            <a:ext cx="8643937" cy="7699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127000" dir="18900000" algn="b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Государственные услуги  </a:t>
            </a:r>
            <a:r>
              <a:rPr lang="en-US" sz="2200" dirty="0">
                <a:solidFill>
                  <a:schemeClr val="bg1"/>
                </a:solidFill>
                <a:effectLst>
                  <a:outerShdw blurRad="50800" dist="127000" dir="18900000" algn="b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</a:t>
            </a:r>
            <a:r>
              <a:rPr lang="ru-RU" sz="2200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127000" dir="18900000" algn="b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Перечень оказываемых услуг  </a:t>
            </a:r>
            <a:r>
              <a:rPr lang="en-US" sz="2200" dirty="0">
                <a:solidFill>
                  <a:schemeClr val="bg1"/>
                </a:solidFill>
                <a:effectLst>
                  <a:outerShdw blurRad="50800" dist="127000" dir="18900000" algn="b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</a:t>
            </a:r>
            <a:r>
              <a:rPr lang="en-US" sz="2200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127000" dir="18900000" algn="b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ru-RU" sz="2200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127000" dir="18900000" algn="b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Дополнительные возможности </a:t>
            </a:r>
            <a:r>
              <a:rPr lang="en-US" sz="2200" dirty="0">
                <a:solidFill>
                  <a:schemeClr val="bg1"/>
                </a:solidFill>
                <a:effectLst>
                  <a:outerShdw blurRad="50800" dist="127000" dir="18900000" algn="b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</a:t>
            </a:r>
            <a:r>
              <a:rPr lang="en-US" sz="2200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127000" dir="18900000" algn="b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ru-RU" sz="2200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127000" dir="18900000" algn="b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Проверка статуса запроса</a:t>
            </a:r>
            <a:endParaRPr lang="ru-RU" sz="2200" dirty="0">
              <a:latin typeface="+mn-lt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571440" y="785794"/>
            <a:ext cx="8572560" cy="500066"/>
          </a:xfrm>
          <a:extLst>
            <a:ext uri="{909E8E84-426E-40DD-AFC4-6F175D3DCCD1}"/>
            <a:ext uri="{91240B29-F687-4F45-9708-019B960494DF}"/>
          </a:extLst>
        </p:spPr>
        <p:txBody>
          <a:bodyPr rtlCol="0">
            <a:normAutofit fontScale="90000"/>
          </a:bodyPr>
          <a:lstStyle/>
          <a:p>
            <a:pPr marL="514350" indent="-514350" eaLnBrk="1" fontAlgn="auto" hangingPunct="1">
              <a:spcAft>
                <a:spcPts val="0"/>
              </a:spcAft>
              <a:defRPr/>
            </a:pPr>
            <a:r>
              <a:rPr lang="ru-RU" sz="2800" i="1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bg1">
                    <a:alpha val="96000"/>
                  </a:schemeClr>
                </a:solidFill>
                <a:effectLst>
                  <a:outerShdw blurRad="50800" dist="127000" dir="18900000" algn="bl" rotWithShape="0">
                    <a:prstClr val="black">
                      <a:alpha val="40000"/>
                    </a:prstClr>
                  </a:outerShdw>
                </a:effectLst>
              </a:rPr>
              <a:t/>
            </a:r>
            <a:br>
              <a:rPr lang="ru-RU" sz="2800" i="1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bg1">
                    <a:alpha val="96000"/>
                  </a:schemeClr>
                </a:solidFill>
                <a:effectLst>
                  <a:outerShdw blurRad="50800" dist="127000" dir="18900000" algn="b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2800" i="1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bg1">
                    <a:alpha val="96000"/>
                  </a:schemeClr>
                </a:solidFill>
                <a:effectLst>
                  <a:outerShdw blurRad="50800" dist="127000" dir="18900000" algn="bl" rotWithShape="0">
                    <a:prstClr val="black">
                      <a:alpha val="40000"/>
                    </a:prstClr>
                  </a:outerShdw>
                </a:effectLst>
              </a:rPr>
              <a:t/>
            </a:r>
            <a:br>
              <a:rPr lang="ru-RU" sz="2800" i="1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bg1">
                    <a:alpha val="96000"/>
                  </a:schemeClr>
                </a:solidFill>
                <a:effectLst>
                  <a:outerShdw blurRad="50800" dist="127000" dir="18900000" algn="b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2800" i="1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bg1">
                    <a:alpha val="96000"/>
                  </a:schemeClr>
                </a:solidFill>
                <a:effectLst>
                  <a:outerShdw blurRad="50800" dist="127000" dir="18900000" algn="bl" rotWithShape="0">
                    <a:prstClr val="black">
                      <a:alpha val="40000"/>
                    </a:prstClr>
                  </a:outerShdw>
                </a:effectLst>
              </a:rPr>
              <a:t/>
            </a:r>
            <a:br>
              <a:rPr lang="ru-RU" sz="2800" i="1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bg1">
                    <a:alpha val="96000"/>
                  </a:schemeClr>
                </a:solidFill>
                <a:effectLst>
                  <a:outerShdw blurRad="50800" dist="127000" dir="18900000" algn="b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2800" i="1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bg1">
                    <a:alpha val="96000"/>
                  </a:schemeClr>
                </a:solidFill>
                <a:effectLst>
                  <a:outerShdw blurRad="50800" dist="127000" dir="18900000" algn="bl" rotWithShape="0">
                    <a:prstClr val="black">
                      <a:alpha val="40000"/>
                    </a:prstClr>
                  </a:outerShdw>
                </a:effectLst>
              </a:rPr>
              <a:t/>
            </a:r>
            <a:br>
              <a:rPr lang="ru-RU" sz="2800" i="1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bg1">
                    <a:alpha val="96000"/>
                  </a:schemeClr>
                </a:solidFill>
                <a:effectLst>
                  <a:outerShdw blurRad="50800" dist="127000" dir="18900000" algn="b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2800" i="1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bg1">
                    <a:alpha val="96000"/>
                  </a:schemeClr>
                </a:solidFill>
                <a:effectLst>
                  <a:outerShdw blurRad="50800" dist="127000" dir="18900000" algn="bl" rotWithShape="0">
                    <a:prstClr val="black">
                      <a:alpha val="40000"/>
                    </a:prstClr>
                  </a:outerShdw>
                </a:effectLst>
              </a:rPr>
              <a:t/>
            </a:r>
            <a:br>
              <a:rPr lang="ru-RU" sz="2800" i="1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bg1">
                    <a:alpha val="96000"/>
                  </a:schemeClr>
                </a:solidFill>
                <a:effectLst>
                  <a:outerShdw blurRad="50800" dist="127000" dir="18900000" algn="bl" rotWithShape="0">
                    <a:prstClr val="black">
                      <a:alpha val="40000"/>
                    </a:prstClr>
                  </a:outerShdw>
                </a:effectLst>
              </a:rPr>
            </a:br>
            <a:endParaRPr lang="ru-RU" sz="2400" dirty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chemeClr val="bg1">
                  <a:alpha val="96000"/>
                </a:schemeClr>
              </a:solidFill>
              <a:effectLst>
                <a:outerShdw blurRad="50800" dist="1270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7" name="Заголовок 8"/>
          <p:cNvSpPr txBox="1">
            <a:spLocks/>
          </p:cNvSpPr>
          <p:nvPr/>
        </p:nvSpPr>
        <p:spPr>
          <a:xfrm>
            <a:off x="1643042" y="1571612"/>
            <a:ext cx="7229468" cy="928694"/>
          </a:xfrm>
          <a:prstGeom prst="rect">
            <a:avLst/>
          </a:prstGeom>
        </p:spPr>
        <p:txBody>
          <a:bodyPr anchor="ctr">
            <a:normAutofit fontScale="25000" lnSpcReduction="20000"/>
          </a:bodyPr>
          <a:lstStyle/>
          <a:p>
            <a:pPr marL="514350" indent="-514350" fontAlgn="auto">
              <a:spcAft>
                <a:spcPts val="0"/>
              </a:spcAft>
              <a:defRPr/>
            </a:pPr>
            <a:r>
              <a:rPr lang="ru-RU" sz="9600" i="1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bg1">
                    <a:alpha val="96000"/>
                  </a:schemeClr>
                </a:solidFill>
                <a:effectLst>
                  <a:outerShdw blurRad="50800" dist="127000" dir="18900000" algn="b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/>
            </a:r>
            <a:br>
              <a:rPr lang="ru-RU" sz="9600" i="1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bg1">
                    <a:alpha val="96000"/>
                  </a:schemeClr>
                </a:solidFill>
                <a:effectLst>
                  <a:outerShdw blurRad="50800" dist="127000" dir="18900000" algn="b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ru-RU" sz="9600" i="1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bg1">
                    <a:alpha val="96000"/>
                  </a:schemeClr>
                </a:solidFill>
                <a:effectLst>
                  <a:outerShdw blurRad="50800" dist="127000" dir="18900000" algn="b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/>
            </a:r>
            <a:br>
              <a:rPr lang="ru-RU" sz="9600" i="1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bg1">
                    <a:alpha val="96000"/>
                  </a:schemeClr>
                </a:solidFill>
                <a:effectLst>
                  <a:outerShdw blurRad="50800" dist="127000" dir="18900000" algn="b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ru-RU" sz="9600" i="1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bg1">
                    <a:alpha val="96000"/>
                  </a:schemeClr>
                </a:solidFill>
                <a:effectLst>
                  <a:outerShdw blurRad="50800" dist="127000" dir="18900000" algn="b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/>
            </a:r>
            <a:br>
              <a:rPr lang="ru-RU" sz="9600" i="1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bg1">
                    <a:alpha val="96000"/>
                  </a:schemeClr>
                </a:solidFill>
                <a:effectLst>
                  <a:outerShdw blurRad="50800" dist="127000" dir="18900000" algn="b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ru-RU" sz="9600" i="1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bg1">
                    <a:alpha val="96000"/>
                  </a:schemeClr>
                </a:solidFill>
                <a:effectLst>
                  <a:outerShdw blurRad="50800" dist="127000" dir="18900000" algn="b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  </a:t>
            </a:r>
            <a:r>
              <a:rPr lang="ru-RU" sz="2800" i="1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bg1">
                    <a:alpha val="96000"/>
                  </a:schemeClr>
                </a:solidFill>
                <a:effectLst>
                  <a:outerShdw blurRad="50800" dist="127000" dir="18900000" algn="b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/>
            </a:r>
            <a:br>
              <a:rPr lang="ru-RU" sz="2800" i="1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bg1">
                    <a:alpha val="96000"/>
                  </a:schemeClr>
                </a:solidFill>
                <a:effectLst>
                  <a:outerShdw blurRad="50800" dist="127000" dir="18900000" algn="b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ru-RU" sz="2800" i="1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bg1">
                    <a:alpha val="96000"/>
                  </a:schemeClr>
                </a:solidFill>
                <a:effectLst>
                  <a:outerShdw blurRad="50800" dist="127000" dir="18900000" algn="b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/>
            </a:r>
            <a:br>
              <a:rPr lang="ru-RU" sz="2800" i="1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bg1">
                    <a:alpha val="96000"/>
                  </a:schemeClr>
                </a:solidFill>
                <a:effectLst>
                  <a:outerShdw blurRad="50800" dist="127000" dir="18900000" algn="b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</a:br>
            <a:endParaRPr lang="ru-RU" sz="2400" dirty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chemeClr val="bg1">
                  <a:alpha val="96000"/>
                </a:schemeClr>
              </a:solidFill>
              <a:effectLst>
                <a:outerShdw blurRad="50800" dist="127000" dir="18900000" algn="bl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</p:txBody>
      </p:sp>
      <p:grpSp>
        <p:nvGrpSpPr>
          <p:cNvPr id="43012" name="Группа 16"/>
          <p:cNvGrpSpPr>
            <a:grpSpLocks/>
          </p:cNvGrpSpPr>
          <p:nvPr/>
        </p:nvGrpSpPr>
        <p:grpSpPr bwMode="auto">
          <a:xfrm>
            <a:off x="285750" y="357188"/>
            <a:ext cx="8172450" cy="2786062"/>
            <a:chOff x="357128" y="-142944"/>
            <a:chExt cx="8172482" cy="2786105"/>
          </a:xfrm>
        </p:grpSpPr>
        <p:graphicFrame>
          <p:nvGraphicFramePr>
            <p:cNvPr id="11" name="Схема 10"/>
            <p:cNvGraphicFramePr/>
            <p:nvPr/>
          </p:nvGraphicFramePr>
          <p:xfrm>
            <a:off x="714320" y="-142944"/>
            <a:ext cx="7815290" cy="857263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graphicFrame>
          <p:nvGraphicFramePr>
            <p:cNvPr id="12" name="Схема 11"/>
            <p:cNvGraphicFramePr/>
            <p:nvPr/>
          </p:nvGraphicFramePr>
          <p:xfrm>
            <a:off x="357128" y="1071511"/>
            <a:ext cx="4000528" cy="157165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6" r:lo="rId7" r:qs="rId8" r:cs="rId9"/>
            </a:graphicData>
          </a:graphic>
        </p:graphicFrame>
      </p:grpSp>
      <p:sp>
        <p:nvSpPr>
          <p:cNvPr id="15" name="Управляющая кнопка: далее 14">
            <a:hlinkClick r:id="" action="ppaction://noaction" highlightClick="1"/>
          </p:cNvPr>
          <p:cNvSpPr/>
          <p:nvPr/>
        </p:nvSpPr>
        <p:spPr>
          <a:xfrm>
            <a:off x="428625" y="4098925"/>
            <a:ext cx="1042988" cy="1042988"/>
          </a:xfrm>
          <a:prstGeom prst="actionButtonForwardNex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1785938" y="3956050"/>
            <a:ext cx="6786562" cy="19383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На Интернет-портале Росреестра  существует </a:t>
            </a:r>
            <a:r>
              <a:rPr lang="en-US" sz="2400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web-</a:t>
            </a:r>
            <a:r>
              <a:rPr lang="ru-RU" sz="2400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сервис «</a:t>
            </a:r>
            <a:r>
              <a:rPr lang="ru-RU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Кадастровый учет изменений земельного участка (кроме учета изменений адреса правообладателя)».</a:t>
            </a: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Размещен данный </a:t>
            </a:r>
            <a:r>
              <a:rPr lang="en-US" sz="24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web-</a:t>
            </a:r>
            <a:r>
              <a:rPr lang="ru-RU" sz="24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сервис:</a:t>
            </a:r>
            <a:endParaRPr lang="ru-RU" sz="24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n-lt"/>
            </a:endParaRPr>
          </a:p>
        </p:txBody>
      </p:sp>
      <p:graphicFrame>
        <p:nvGraphicFramePr>
          <p:cNvPr id="10" name="Схема 9"/>
          <p:cNvGraphicFramePr/>
          <p:nvPr/>
        </p:nvGraphicFramePr>
        <p:xfrm>
          <a:off x="4572000" y="1571611"/>
          <a:ext cx="4071938" cy="16430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14" name="Прямоугольник 13"/>
          <p:cNvSpPr/>
          <p:nvPr/>
        </p:nvSpPr>
        <p:spPr>
          <a:xfrm>
            <a:off x="357188" y="5884863"/>
            <a:ext cx="8215312" cy="8302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127000" dir="18900000" algn="b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Государственные услуги  </a:t>
            </a:r>
            <a:r>
              <a:rPr lang="en-US" sz="2400" dirty="0">
                <a:solidFill>
                  <a:schemeClr val="bg1"/>
                </a:solidFill>
                <a:effectLst>
                  <a:outerShdw blurRad="50800" dist="127000" dir="18900000" algn="b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</a:t>
            </a:r>
            <a:r>
              <a:rPr lang="ru-RU" sz="2400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127000" dir="18900000" algn="b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Государственный кадастровый учет недвижимого имущества  </a:t>
            </a:r>
            <a:r>
              <a:rPr lang="en-US" sz="2400" dirty="0">
                <a:solidFill>
                  <a:schemeClr val="bg1"/>
                </a:solidFill>
                <a:effectLst>
                  <a:outerShdw blurRad="50800" dist="127000" dir="18900000" algn="b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</a:t>
            </a:r>
            <a:r>
              <a:rPr lang="ru-RU" sz="2400" dirty="0">
                <a:solidFill>
                  <a:schemeClr val="bg1"/>
                </a:solidFill>
                <a:effectLst>
                  <a:outerShdw blurRad="50800" dist="127000" dir="18900000" algn="b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ru-RU" sz="2400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127000" dir="18900000" algn="b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Электронные услуги</a:t>
            </a:r>
            <a:endParaRPr lang="ru-RU" sz="2400" dirty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85750" y="4572000"/>
            <a:ext cx="8501063" cy="3698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28625" y="357188"/>
            <a:ext cx="8429625" cy="14462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Согласно статьи 20 Федерального Закона от 24.07.2007 N221-ФЗ «О государственном кадастре недвижимости» с заявлениями об учете изменений вправе обратиться правообладатели этих земельных участков. </a:t>
            </a:r>
            <a:endParaRPr lang="ru-RU" sz="2200" dirty="0">
              <a:latin typeface="+mn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7188" y="2357438"/>
            <a:ext cx="8429625" cy="38163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Внимание! </a:t>
            </a:r>
            <a:r>
              <a:rPr lang="ru-RU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Правообладателю (либо уполномоченному представителю)  кроме заявления (с межевым планом в формате </a:t>
            </a:r>
            <a:r>
              <a:rPr lang="en-US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XML)</a:t>
            </a:r>
            <a:r>
              <a:rPr lang="ru-RU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поданного в электронном виде через Портал услуг Росреестра, необходимо дополнительно подавать </a:t>
            </a:r>
            <a:r>
              <a:rPr lang="ru-RU" sz="2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заявление о учете изменений (в бумажном виде)</a:t>
            </a:r>
            <a:r>
              <a:rPr lang="ru-RU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в соответствующий территориальный отдел, либо в МФЦ. В строке 4 заявления («Межевой план») необходимо обязательно указывать номер заявления, зарегистрированного на Портале услуг Росреестра (</a:t>
            </a:r>
            <a:r>
              <a:rPr lang="ru-RU" sz="22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11-ххххх</a:t>
            </a:r>
            <a:r>
              <a:rPr lang="ru-RU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Заявление об учете изменений от правообладателя принимается в качестве дополнительного документа к заявлению, отправленному кадастровым инженером через Интернет-портал.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214438" y="214313"/>
            <a:ext cx="2286000" cy="571500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Правообладатель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786438" y="214313"/>
            <a:ext cx="3000375" cy="571500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Кадастровый инженер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286375" y="4286250"/>
            <a:ext cx="3500438" cy="642938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Портале услуг Росреестра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692400" y="5294313"/>
            <a:ext cx="3879850" cy="1420812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филиал ФГБУ «ФКП Росреестра» по Челябинской области 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28625" y="4286250"/>
            <a:ext cx="3714750" cy="642938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Территориальный отдел/ МФЦ</a:t>
            </a:r>
          </a:p>
        </p:txBody>
      </p:sp>
      <p:sp>
        <p:nvSpPr>
          <p:cNvPr id="10" name="Овал 9"/>
          <p:cNvSpPr/>
          <p:nvPr/>
        </p:nvSpPr>
        <p:spPr>
          <a:xfrm>
            <a:off x="5572125" y="1428750"/>
            <a:ext cx="3429000" cy="2143125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Заявление</a:t>
            </a:r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в электронном виде (</a:t>
            </a:r>
            <a:r>
              <a:rPr lang="ru-RU" sz="22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 межевым планом в формате </a:t>
            </a:r>
            <a:r>
              <a:rPr lang="en-US" sz="22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XML</a:t>
            </a:r>
            <a:r>
              <a:rPr lang="ru-RU" sz="22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или др. документом)</a:t>
            </a:r>
          </a:p>
        </p:txBody>
      </p:sp>
      <p:sp>
        <p:nvSpPr>
          <p:cNvPr id="12" name="Овал 11"/>
          <p:cNvSpPr/>
          <p:nvPr/>
        </p:nvSpPr>
        <p:spPr>
          <a:xfrm>
            <a:off x="142875" y="1000125"/>
            <a:ext cx="4071938" cy="3000375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Дополнительные документы к ранее принятым(заявление</a:t>
            </a:r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в бумажном виде </a:t>
            </a:r>
            <a:r>
              <a:rPr lang="ru-RU" sz="22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 указанием номера заявления на Портале услуг Росреестра)</a:t>
            </a:r>
          </a:p>
        </p:txBody>
      </p:sp>
      <p:sp>
        <p:nvSpPr>
          <p:cNvPr id="19" name="Стрелка вниз 18"/>
          <p:cNvSpPr/>
          <p:nvPr/>
        </p:nvSpPr>
        <p:spPr>
          <a:xfrm>
            <a:off x="7143750" y="857250"/>
            <a:ext cx="285750" cy="428625"/>
          </a:xfrm>
          <a:prstGeom prst="downArrow">
            <a:avLst/>
          </a:prstGeom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0" name="Стрелка вниз 19"/>
          <p:cNvSpPr/>
          <p:nvPr/>
        </p:nvSpPr>
        <p:spPr>
          <a:xfrm>
            <a:off x="2000250" y="857250"/>
            <a:ext cx="285750" cy="120650"/>
          </a:xfrm>
          <a:prstGeom prst="downArrow">
            <a:avLst/>
          </a:prstGeom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1" name="Стрелка вниз 20"/>
          <p:cNvSpPr/>
          <p:nvPr/>
        </p:nvSpPr>
        <p:spPr>
          <a:xfrm>
            <a:off x="7143750" y="3714750"/>
            <a:ext cx="285750" cy="500063"/>
          </a:xfrm>
          <a:prstGeom prst="downArrow">
            <a:avLst/>
          </a:prstGeom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2" name="Стрелка вниз 21"/>
          <p:cNvSpPr/>
          <p:nvPr/>
        </p:nvSpPr>
        <p:spPr>
          <a:xfrm>
            <a:off x="2071688" y="4094163"/>
            <a:ext cx="285750" cy="120650"/>
          </a:xfrm>
          <a:prstGeom prst="downArrow">
            <a:avLst/>
          </a:prstGeom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4214813" y="1285875"/>
            <a:ext cx="1428750" cy="642938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Номер заявления</a:t>
            </a:r>
          </a:p>
        </p:txBody>
      </p:sp>
      <p:sp>
        <p:nvSpPr>
          <p:cNvPr id="26" name="Стрелка вниз 25"/>
          <p:cNvSpPr/>
          <p:nvPr/>
        </p:nvSpPr>
        <p:spPr>
          <a:xfrm rot="8735284">
            <a:off x="5407025" y="2295525"/>
            <a:ext cx="285750" cy="1800225"/>
          </a:xfrm>
          <a:prstGeom prst="downArrow">
            <a:avLst/>
          </a:prstGeom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8" name="Стрелка вниз 27"/>
          <p:cNvSpPr/>
          <p:nvPr/>
        </p:nvSpPr>
        <p:spPr>
          <a:xfrm rot="7515667">
            <a:off x="3740944" y="604044"/>
            <a:ext cx="285750" cy="738188"/>
          </a:xfrm>
          <a:prstGeom prst="downArrow">
            <a:avLst/>
          </a:prstGeom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9" name="Стрелка вниз 28"/>
          <p:cNvSpPr/>
          <p:nvPr/>
        </p:nvSpPr>
        <p:spPr>
          <a:xfrm rot="16200000">
            <a:off x="4489451" y="-146050"/>
            <a:ext cx="285750" cy="1165225"/>
          </a:xfrm>
          <a:prstGeom prst="downArrow">
            <a:avLst/>
          </a:prstGeom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3" name="Стрелка вниз 22"/>
          <p:cNvSpPr/>
          <p:nvPr/>
        </p:nvSpPr>
        <p:spPr>
          <a:xfrm rot="19750418">
            <a:off x="3160713" y="5075238"/>
            <a:ext cx="285750" cy="149225"/>
          </a:xfrm>
          <a:prstGeom prst="downArrow">
            <a:avLst/>
          </a:prstGeom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7" name="Стрелка вниз 26"/>
          <p:cNvSpPr/>
          <p:nvPr/>
        </p:nvSpPr>
        <p:spPr>
          <a:xfrm rot="814444">
            <a:off x="5586413" y="5033963"/>
            <a:ext cx="285750" cy="149225"/>
          </a:xfrm>
          <a:prstGeom prst="downArrow">
            <a:avLst/>
          </a:prstGeom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7699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Подать заявление о кадастровом учете изменений земельного участка</a:t>
            </a:r>
            <a:r>
              <a:rPr lang="en-US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(физические лица)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645700"/>
            <a:ext cx="8858280" cy="6212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2" y="870291"/>
            <a:ext cx="9144032" cy="51304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214313" y="3000375"/>
            <a:ext cx="285750" cy="12858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85750" y="5072063"/>
            <a:ext cx="5072063" cy="4286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05418"/>
            <a:ext cx="9144000" cy="54667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1571625" y="1857375"/>
            <a:ext cx="5429250" cy="7143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071563" y="3000375"/>
            <a:ext cx="7643812" cy="7143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571875" y="3714750"/>
            <a:ext cx="2500313" cy="50006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28625" y="5000625"/>
            <a:ext cx="4214813" cy="50006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28604"/>
            <a:ext cx="9144000" cy="61461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1571625" y="2000250"/>
            <a:ext cx="3786188" cy="7143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42875" y="857250"/>
            <a:ext cx="928688" cy="35718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53299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214313" y="2643188"/>
            <a:ext cx="1071562" cy="4286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14313" y="5286375"/>
            <a:ext cx="8643937" cy="17240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Внимание!  </a:t>
            </a:r>
            <a:r>
              <a:rPr lang="ru-RU" sz="22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Документы  должны быть приложены в паре с файлами ЭЦП.  Файл ЭЦП должен иметь  расширение </a:t>
            </a:r>
            <a:r>
              <a:rPr lang="en-US" sz="22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sig</a:t>
            </a:r>
            <a:r>
              <a:rPr lang="ru-RU" sz="22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. Образы документов должны быть приложены в форматах </a:t>
            </a:r>
            <a:r>
              <a:rPr lang="en-US" sz="22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tiff, jpg, gif </a:t>
            </a:r>
            <a:r>
              <a:rPr lang="ru-RU" sz="22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en-US" sz="22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pdf. </a:t>
            </a:r>
            <a:r>
              <a:rPr lang="ru-RU" sz="22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Межевой план может быть приложен только в формате </a:t>
            </a:r>
            <a:r>
              <a:rPr lang="en-US" sz="22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XML</a:t>
            </a:r>
            <a:r>
              <a:rPr lang="ru-RU" sz="22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</p:txBody>
      </p:sp>
      <p:pic>
        <p:nvPicPr>
          <p:cNvPr id="5018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" y="2714625"/>
            <a:ext cx="2249487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2876"/>
            <a:ext cx="9174074" cy="65008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1000125" y="2714625"/>
            <a:ext cx="7715250" cy="8572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500438" y="3643313"/>
            <a:ext cx="2500312" cy="50006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143000" y="4143375"/>
            <a:ext cx="3500438" cy="4286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42938" y="4857750"/>
            <a:ext cx="6786562" cy="10001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429000" y="5929313"/>
            <a:ext cx="1500188" cy="5715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85720" y="428604"/>
          <a:ext cx="8572560" cy="5896966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599875"/>
                <a:gridCol w="2248540"/>
                <a:gridCol w="3724145"/>
              </a:tblGrid>
              <a:tr h="714381"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Удостоверяющий Центр</a:t>
                      </a:r>
                      <a:endParaRPr lang="ru-RU"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Ctr="1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Телефоны</a:t>
                      </a:r>
                      <a:endParaRPr lang="ru-RU"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Ctr="1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2395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УЦ «ТехноКад»</a:t>
                      </a:r>
                      <a:endParaRPr lang="ru-RU"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Ctr="1"/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8-800-200-87-75 (звонок бесплатный с любых телефонов по России)</a:t>
                      </a:r>
                      <a:endParaRPr lang="ru-RU" sz="2200" dirty="0"/>
                    </a:p>
                  </a:txBody>
                  <a:tcPr anchorCtr="1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2880">
                <a:tc rowSpan="3">
                  <a:txBody>
                    <a:bodyPr/>
                    <a:lstStyle/>
                    <a:p>
                      <a:endParaRPr lang="ru-RU" sz="2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2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ЗАО </a:t>
                      </a:r>
                    </a:p>
                    <a:p>
                      <a:pPr algn="ctr"/>
                      <a:r>
                        <a:rPr lang="ru-RU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«Удостоверяющий центр»</a:t>
                      </a:r>
                    </a:p>
                    <a:p>
                      <a:pPr algn="ctr"/>
                      <a:r>
                        <a:rPr lang="ru-RU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 Е</a:t>
                      </a:r>
                      <a:r>
                        <a:rPr lang="en-US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key.ru</a:t>
                      </a:r>
                      <a:endParaRPr lang="ru-RU"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Ctr="1"/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ru-RU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8 (499) 504-98-98</a:t>
                      </a:r>
                      <a:endParaRPr lang="ru-RU"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Ctr="1"/>
                </a:tc>
                <a:tc hMerge="1">
                  <a:txBody>
                    <a:bodyPr/>
                    <a:lstStyle/>
                    <a:p>
                      <a:pPr algn="l"/>
                      <a:endParaRPr lang="ru-RU" dirty="0"/>
                    </a:p>
                  </a:txBody>
                  <a:tcPr anchorCtr="1"/>
                </a:tc>
              </a:tr>
              <a:tr h="18288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ru-RU" sz="2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 ЧЕЛЯБИНСКОЙ ОБЛАСТИ</a:t>
                      </a:r>
                      <a:endParaRPr lang="ru-RU" sz="22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Ctr="1"/>
                </a:tc>
                <a:tc hMerge="1">
                  <a:txBody>
                    <a:bodyPr/>
                    <a:lstStyle/>
                    <a:p>
                      <a:pPr algn="l"/>
                      <a:endParaRPr lang="ru-RU" dirty="0"/>
                    </a:p>
                  </a:txBody>
                  <a:tcPr anchorCtr="1"/>
                </a:tc>
              </a:tr>
              <a:tr h="193264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ru-RU" sz="2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/>
                      <a:r>
                        <a:rPr lang="ru-RU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ООО «Арча-сервис»</a:t>
                      </a:r>
                      <a:endParaRPr lang="ru-RU"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Ctr="1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454087, г. Челябинск, ул. Троицкая, 1-В</a:t>
                      </a:r>
                    </a:p>
                    <a:p>
                      <a:pPr algn="l"/>
                      <a:r>
                        <a:rPr lang="ru-RU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телефоны:  </a:t>
                      </a:r>
                      <a:r>
                        <a:rPr lang="ru-RU" sz="2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(351) 734-99-29, 729-88-40</a:t>
                      </a:r>
                      <a:endParaRPr lang="ru-RU" sz="22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Ctr="1"/>
                </a:tc>
              </a:tr>
              <a:tr h="928694"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УЦ «ПНК» </a:t>
                      </a:r>
                      <a:r>
                        <a:rPr lang="ru-RU" sz="2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г.Челябинск</a:t>
                      </a:r>
                      <a:endParaRPr lang="ru-RU" sz="22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Ctr="1"/>
                </a:tc>
                <a:tc gridSpan="2">
                  <a:txBody>
                    <a:bodyPr/>
                    <a:lstStyle/>
                    <a:p>
                      <a:pPr algn="l"/>
                      <a:endParaRPr lang="ru-RU" sz="2200" dirty="0" smtClean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/>
                      <a:r>
                        <a:rPr lang="ru-RU" sz="2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282-39-79,   267-18-24,</a:t>
                      </a:r>
                      <a:r>
                        <a:rPr lang="ru-RU" sz="220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267-19-89</a:t>
                      </a:r>
                      <a:endParaRPr lang="ru-RU" sz="2200" dirty="0" smtClean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Ctr="1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6275">
                <a:tc gridSpan="3"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…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Ctr="1"/>
                </a:tc>
                <a:tc hMerge="1">
                  <a:txBody>
                    <a:bodyPr/>
                    <a:lstStyle/>
                    <a:p>
                      <a:pPr algn="l"/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Ctr="1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57166"/>
            <a:ext cx="9144000" cy="48792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214313" y="3429000"/>
            <a:ext cx="8501062" cy="9286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316563"/>
            <a:ext cx="9144001" cy="11128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42875" y="5643563"/>
            <a:ext cx="8858250" cy="11080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2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После выполнения всех «шагов» заявлению будет  присвоен индивидуальный номер</a:t>
            </a:r>
            <a:r>
              <a:rPr lang="en-US" sz="22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и оно будет принято в обработку Порталом услуг Росреестра.</a:t>
            </a:r>
            <a:endParaRPr lang="ru-RU" sz="2200" dirty="0">
              <a:latin typeface="+mn-lt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28954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857496"/>
            <a:ext cx="9144000" cy="27774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6215063" y="4643438"/>
            <a:ext cx="2786062" cy="5715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714750" y="2643188"/>
            <a:ext cx="415925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…</a:t>
            </a:r>
            <a:endParaRPr lang="ru-RU" dirty="0">
              <a:latin typeface="+mn-lt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285720" y="206359"/>
            <a:ext cx="8572560" cy="714356"/>
          </a:xfrm>
          <a:extLst>
            <a:ext uri="{909E8E84-426E-40DD-AFC4-6F175D3DCCD1}"/>
            <a:ext uri="{91240B29-F687-4F45-9708-019B960494DF}"/>
          </a:extLst>
        </p:spPr>
        <p:txBody>
          <a:bodyPr rtlCol="0">
            <a:normAutofit fontScale="90000"/>
          </a:bodyPr>
          <a:lstStyle/>
          <a:p>
            <a:pPr marL="514350" indent="-514350" eaLnBrk="1" fontAlgn="auto" hangingPunct="1">
              <a:spcAft>
                <a:spcPts val="0"/>
              </a:spcAft>
              <a:defRPr/>
            </a:pPr>
            <a:r>
              <a:rPr lang="ru-RU" sz="2800" i="1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bg1">
                    <a:alpha val="96000"/>
                  </a:schemeClr>
                </a:solidFill>
                <a:effectLst>
                  <a:outerShdw blurRad="50800" dist="127000" dir="18900000" algn="bl" rotWithShape="0">
                    <a:prstClr val="black">
                      <a:alpha val="40000"/>
                    </a:prstClr>
                  </a:outerShdw>
                </a:effectLst>
              </a:rPr>
              <a:t/>
            </a:r>
            <a:br>
              <a:rPr lang="ru-RU" sz="2800" i="1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bg1">
                    <a:alpha val="96000"/>
                  </a:schemeClr>
                </a:solidFill>
                <a:effectLst>
                  <a:outerShdw blurRad="50800" dist="127000" dir="18900000" algn="b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2800" i="1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bg1">
                    <a:alpha val="96000"/>
                  </a:schemeClr>
                </a:solidFill>
                <a:effectLst>
                  <a:outerShdw blurRad="50800" dist="127000" dir="18900000" algn="bl" rotWithShape="0">
                    <a:prstClr val="black">
                      <a:alpha val="40000"/>
                    </a:prstClr>
                  </a:outerShdw>
                </a:effectLst>
              </a:rPr>
              <a:t/>
            </a:r>
            <a:br>
              <a:rPr lang="ru-RU" sz="2800" i="1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bg1">
                    <a:alpha val="96000"/>
                  </a:schemeClr>
                </a:solidFill>
                <a:effectLst>
                  <a:outerShdw blurRad="50800" dist="127000" dir="18900000" algn="b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2800" i="1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bg1">
                    <a:alpha val="96000"/>
                  </a:schemeClr>
                </a:solidFill>
                <a:effectLst>
                  <a:outerShdw blurRad="50800" dist="127000" dir="18900000" algn="bl" rotWithShape="0">
                    <a:prstClr val="black">
                      <a:alpha val="40000"/>
                    </a:prstClr>
                  </a:outerShdw>
                </a:effectLst>
              </a:rPr>
              <a:t/>
            </a:r>
            <a:br>
              <a:rPr lang="ru-RU" sz="2800" i="1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bg1">
                    <a:alpha val="96000"/>
                  </a:schemeClr>
                </a:solidFill>
                <a:effectLst>
                  <a:outerShdw blurRad="50800" dist="127000" dir="18900000" algn="b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2800" i="1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bg1">
                    <a:alpha val="96000"/>
                  </a:schemeClr>
                </a:solidFill>
                <a:effectLst>
                  <a:outerShdw blurRad="50800" dist="127000" dir="18900000" algn="bl" rotWithShape="0">
                    <a:prstClr val="black">
                      <a:alpha val="40000"/>
                    </a:prstClr>
                  </a:outerShdw>
                </a:effectLst>
              </a:rPr>
              <a:t/>
            </a:r>
            <a:br>
              <a:rPr lang="ru-RU" sz="2800" i="1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bg1">
                    <a:alpha val="96000"/>
                  </a:schemeClr>
                </a:solidFill>
                <a:effectLst>
                  <a:outerShdw blurRad="50800" dist="127000" dir="18900000" algn="b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3100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Формирование электронных документов в формате </a:t>
            </a:r>
            <a:r>
              <a:rPr lang="en-US" sz="3100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XML </a:t>
            </a:r>
            <a:r>
              <a:rPr lang="ru-RU" sz="3100" i="1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100" i="1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i="1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bg1">
                    <a:alpha val="96000"/>
                  </a:schemeClr>
                </a:solidFill>
                <a:effectLst>
                  <a:outerShdw blurRad="50800" dist="127000" dir="18900000" algn="bl" rotWithShape="0">
                    <a:prstClr val="black">
                      <a:alpha val="40000"/>
                    </a:prstClr>
                  </a:outerShdw>
                </a:effectLst>
              </a:rPr>
              <a:t/>
            </a:r>
            <a:br>
              <a:rPr lang="ru-RU" sz="2800" i="1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bg1">
                    <a:alpha val="96000"/>
                  </a:schemeClr>
                </a:solidFill>
                <a:effectLst>
                  <a:outerShdw blurRad="50800" dist="127000" dir="18900000" algn="b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2800" i="1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bg1">
                    <a:alpha val="96000"/>
                  </a:schemeClr>
                </a:solidFill>
                <a:effectLst>
                  <a:outerShdw blurRad="50800" dist="127000" dir="18900000" algn="bl" rotWithShape="0">
                    <a:prstClr val="black">
                      <a:alpha val="40000"/>
                    </a:prstClr>
                  </a:outerShdw>
                </a:effectLst>
              </a:rPr>
              <a:t>  </a:t>
            </a:r>
            <a:br>
              <a:rPr lang="ru-RU" sz="2800" i="1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bg1">
                    <a:alpha val="96000"/>
                  </a:schemeClr>
                </a:solidFill>
                <a:effectLst>
                  <a:outerShdw blurRad="50800" dist="127000" dir="18900000" algn="b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2800" i="1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bg1">
                    <a:alpha val="96000"/>
                  </a:schemeClr>
                </a:solidFill>
                <a:effectLst>
                  <a:outerShdw blurRad="50800" dist="127000" dir="18900000" algn="bl" rotWithShape="0">
                    <a:prstClr val="black">
                      <a:alpha val="40000"/>
                    </a:prstClr>
                  </a:outerShdw>
                </a:effectLst>
              </a:rPr>
              <a:t/>
            </a:r>
            <a:br>
              <a:rPr lang="ru-RU" sz="2800" i="1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bg1">
                    <a:alpha val="96000"/>
                  </a:schemeClr>
                </a:solidFill>
                <a:effectLst>
                  <a:outerShdw blurRad="50800" dist="127000" dir="18900000" algn="bl" rotWithShape="0">
                    <a:prstClr val="black">
                      <a:alpha val="40000"/>
                    </a:prstClr>
                  </a:outerShdw>
                </a:effectLst>
              </a:rPr>
            </a:br>
            <a:endParaRPr lang="ru-RU" sz="2400" dirty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chemeClr val="bg1">
                  <a:alpha val="96000"/>
                </a:schemeClr>
              </a:solidFill>
              <a:effectLst>
                <a:outerShdw blurRad="50800" dist="1270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85732" y="950906"/>
            <a:ext cx="8644030" cy="14465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>
                    <a:alpha val="96000"/>
                  </a:schemeClr>
                </a:solidFill>
                <a:effectLst>
                  <a:outerShdw blurRad="50800" dist="127000" dir="18900000" algn="b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Файл электронного документа в формате </a:t>
            </a:r>
            <a:r>
              <a:rPr lang="en-US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XML</a:t>
            </a:r>
            <a:r>
              <a:rPr lang="ru-RU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должен соответствовать </a:t>
            </a:r>
            <a:r>
              <a:rPr lang="en-US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установленным требованиям к документам в электронном виде (</a:t>
            </a:r>
            <a:r>
              <a:rPr lang="en-US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XML-</a:t>
            </a:r>
            <a:r>
              <a:rPr lang="ru-RU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схеме),  размещенным  на Портале услуг Росреестра:</a:t>
            </a:r>
            <a:endParaRPr lang="ru-RU" sz="2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Прямоугольник 4"/>
          <p:cNvSpPr/>
          <p:nvPr/>
        </p:nvSpPr>
        <p:spPr>
          <a:xfrm>
            <a:off x="285750" y="2286000"/>
            <a:ext cx="8607425" cy="17843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en-US" sz="22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Файл электронного документа в формате 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XML </a:t>
            </a:r>
            <a:r>
              <a:rPr lang="ru-RU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предоставляется в орган кадастрового учета (посредством Портала услуг Росреестра) в паре с ЭЦП (формата 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sig).</a:t>
            </a:r>
            <a:endParaRPr lang="ru-RU" sz="2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endParaRPr lang="ru-RU" sz="2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ПРОВЕРИТЬ ДОКУМЕНТ МОЖНО:</a:t>
            </a:r>
            <a:endParaRPr lang="ru-RU" sz="2200" dirty="0">
              <a:latin typeface="Calibri" pitchFamily="34" charset="0"/>
            </a:endParaRPr>
          </a:p>
        </p:txBody>
      </p:sp>
      <p:pic>
        <p:nvPicPr>
          <p:cNvPr id="54277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47813" y="4724400"/>
            <a:ext cx="6337300" cy="189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8" name="Прямоугольник 6"/>
          <p:cNvSpPr>
            <a:spLocks noChangeArrowheads="1"/>
          </p:cNvSpPr>
          <p:nvPr/>
        </p:nvSpPr>
        <p:spPr bwMode="auto">
          <a:xfrm>
            <a:off x="214313" y="4000500"/>
            <a:ext cx="8607425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200">
                <a:solidFill>
                  <a:srgbClr val="FAC090"/>
                </a:solidFill>
                <a:latin typeface="Times New Roman" pitchFamily="18" charset="0"/>
                <a:cs typeface="Times New Roman" pitchFamily="18" charset="0"/>
              </a:rPr>
              <a:t>Государственные услуги  </a:t>
            </a:r>
            <a:r>
              <a:rPr lang="en-US" sz="2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</a:t>
            </a:r>
            <a:r>
              <a:rPr lang="ru-RU" sz="2200">
                <a:solidFill>
                  <a:srgbClr val="FAC090"/>
                </a:solidFill>
                <a:latin typeface="Times New Roman" pitchFamily="18" charset="0"/>
                <a:cs typeface="Times New Roman" pitchFamily="18" charset="0"/>
              </a:rPr>
              <a:t> Перечень оказываемых услуг </a:t>
            </a:r>
            <a:r>
              <a:rPr lang="ru-RU" sz="2200">
                <a:solidFill>
                  <a:srgbClr val="FAC09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</a:t>
            </a:r>
            <a:r>
              <a:rPr lang="en-US" sz="2200">
                <a:solidFill>
                  <a:srgbClr val="FAC09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ru-RU" sz="2200">
                <a:solidFill>
                  <a:srgbClr val="FAC09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Дополнительные возможности</a:t>
            </a:r>
            <a:r>
              <a:rPr lang="ru-RU" sz="2200">
                <a:solidFill>
                  <a:srgbClr val="FAC09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</a:t>
            </a:r>
            <a:r>
              <a:rPr lang="en-US" sz="2200">
                <a:solidFill>
                  <a:srgbClr val="FAC09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ru-RU" sz="2200">
                <a:solidFill>
                  <a:srgbClr val="FAC09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Проверка электронного документа</a:t>
            </a:r>
            <a:endParaRPr lang="ru-RU" sz="220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28596" y="1857364"/>
            <a:ext cx="8358246" cy="48320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i="1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bg1">
                    <a:alpha val="96000"/>
                  </a:schemeClr>
                </a:solidFill>
                <a:effectLst>
                  <a:outerShdw blurRad="50800" dist="127000" dir="18900000" algn="b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 </a:t>
            </a:r>
            <a:r>
              <a:rPr lang="ru-RU" sz="2400" i="1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bg1">
                    <a:alpha val="96000"/>
                  </a:schemeClr>
                </a:solidFill>
                <a:effectLst>
                  <a:outerShdw blurRad="50800" dist="127000" dir="18900000" algn="b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	</a:t>
            </a:r>
            <a:r>
              <a:rPr lang="ru-RU" sz="2400" dirty="0">
                <a:solidFill>
                  <a:schemeClr val="bg1"/>
                </a:solidFill>
                <a:effectLst>
                  <a:outerShdw blurRad="50800" dist="127000" dir="18900000" algn="b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На сайте Некоммерческого партнерства «Объединение кадастровых инженеров Сибири» размещен обзор ПО (</a:t>
            </a:r>
            <a:r>
              <a:rPr lang="en-US" sz="2400" u="sng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http://sokin.ru</a:t>
            </a:r>
            <a:r>
              <a:rPr lang="ru-RU" sz="2400" dirty="0">
                <a:solidFill>
                  <a:schemeClr val="bg1"/>
                </a:solidFill>
                <a:effectLst>
                  <a:outerShdw blurRad="50800" dist="127000" dir="18900000" algn="b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).</a:t>
            </a:r>
            <a:endParaRPr lang="en-US" sz="2400" dirty="0">
              <a:solidFill>
                <a:schemeClr val="bg1"/>
              </a:solidFill>
              <a:effectLst>
                <a:outerShdw blurRad="50800" dist="127000" dir="18900000" algn="bl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schemeClr val="bg1"/>
              </a:solidFill>
              <a:effectLst>
                <a:outerShdw blurRad="50800" dist="127000" dir="18900000" algn="bl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bg1"/>
                </a:solidFill>
                <a:effectLst>
                  <a:outerShdw blurRad="50800" dist="127000" dir="18900000" algn="b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1. </a:t>
            </a:r>
            <a:r>
              <a:rPr lang="en-US" sz="2400" dirty="0">
                <a:solidFill>
                  <a:schemeClr val="bg1"/>
                </a:solidFill>
                <a:effectLst>
                  <a:outerShdw blurRad="50800" dist="127000" dir="18900000" algn="b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dirty="0">
                <a:solidFill>
                  <a:schemeClr val="bg1"/>
                </a:solidFill>
                <a:effectLst>
                  <a:outerShdw blurRad="50800" dist="127000" dir="18900000" algn="b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АРМ «КИН» - компания ООО «ГЕОКАД плюс»;</a:t>
            </a:r>
          </a:p>
          <a:p>
            <a:pPr marL="457200" indent="-4572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bg1"/>
                </a:solidFill>
                <a:effectLst>
                  <a:outerShdw blurRad="50800" dist="127000" dir="18900000" algn="b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2.  </a:t>
            </a:r>
            <a:r>
              <a:rPr lang="en-US" sz="2400" dirty="0">
                <a:solidFill>
                  <a:schemeClr val="bg1"/>
                </a:solidFill>
                <a:effectLst>
                  <a:outerShdw blurRad="50800" dist="127000" dir="18900000" algn="b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dirty="0">
                <a:solidFill>
                  <a:schemeClr val="bg1"/>
                </a:solidFill>
                <a:effectLst>
                  <a:outerShdw blurRad="50800" dist="127000" dir="18900000" algn="b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Система «</a:t>
            </a:r>
            <a:r>
              <a:rPr lang="ru-RU" sz="2400" dirty="0" err="1">
                <a:solidFill>
                  <a:schemeClr val="bg1"/>
                </a:solidFill>
                <a:effectLst>
                  <a:outerShdw blurRad="50800" dist="127000" dir="18900000" algn="b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ТехноКад-Экспресс</a:t>
            </a:r>
            <a:r>
              <a:rPr lang="ru-RU" sz="2400" dirty="0">
                <a:solidFill>
                  <a:schemeClr val="bg1"/>
                </a:solidFill>
                <a:effectLst>
                  <a:outerShdw blurRad="50800" dist="127000" dir="18900000" algn="b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» -</a:t>
            </a:r>
            <a:r>
              <a:rPr lang="en-US" sz="2400" dirty="0">
                <a:solidFill>
                  <a:schemeClr val="bg1"/>
                </a:solidFill>
                <a:effectLst>
                  <a:outerShdw blurRad="50800" dist="127000" dir="18900000" algn="b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solidFill>
                  <a:schemeClr val="bg1"/>
                </a:solidFill>
                <a:effectLst>
                  <a:outerShdw blurRad="50800" dist="127000" dir="18900000" algn="b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компания «ТехноКад»;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bg1"/>
                </a:solidFill>
                <a:effectLst>
                  <a:outerShdw blurRad="50800" dist="127000" dir="18900000" algn="b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3.</a:t>
            </a:r>
            <a:r>
              <a:rPr lang="en-US" sz="2400" dirty="0">
                <a:solidFill>
                  <a:schemeClr val="bg1"/>
                </a:solidFill>
                <a:effectLst>
                  <a:outerShdw blurRad="50800" dist="127000" dir="18900000" algn="b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solidFill>
                  <a:schemeClr val="bg1"/>
                </a:solidFill>
                <a:effectLst>
                  <a:outerShdw blurRad="50800" dist="127000" dir="18900000" algn="b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Системы «Полигон: Технический план», «Полигон: Межевой план» -</a:t>
            </a:r>
            <a:r>
              <a:rPr lang="en-US" sz="2400" dirty="0">
                <a:solidFill>
                  <a:schemeClr val="bg1"/>
                </a:solidFill>
                <a:effectLst>
                  <a:outerShdw blurRad="50800" dist="127000" dir="18900000" algn="b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solidFill>
                  <a:schemeClr val="bg1"/>
                </a:solidFill>
                <a:effectLst>
                  <a:outerShdw blurRad="50800" dist="127000" dir="18900000" algn="b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компания Программный центр «Помощь образованию»;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bg1"/>
                </a:solidFill>
                <a:effectLst>
                  <a:outerShdw blurRad="50800" dist="127000" dir="18900000" algn="b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4. </a:t>
            </a:r>
            <a:r>
              <a:rPr lang="en-US" sz="2400" dirty="0">
                <a:solidFill>
                  <a:schemeClr val="bg1"/>
                </a:solidFill>
                <a:effectLst>
                  <a:outerShdw blurRad="50800" dist="127000" dir="18900000" algn="b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400" dirty="0">
                <a:solidFill>
                  <a:schemeClr val="bg1"/>
                </a:solidFill>
                <a:effectLst>
                  <a:outerShdw blurRad="50800" dist="127000" dir="18900000" algn="b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«Землеустроительное дело» - ИП Юрин Яков Сергеевич;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bg1"/>
                </a:solidFill>
                <a:effectLst>
                  <a:outerShdw blurRad="50800" dist="127000" dir="18900000" algn="b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5. Программный комплекс кадастрового инженера - НП «Кадастровые инженеры юга».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i="1" dirty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chemeClr val="bg1">
                  <a:alpha val="96000"/>
                </a:schemeClr>
              </a:solidFill>
              <a:effectLst>
                <a:outerShdw blurRad="50800" dist="127000" dir="18900000" algn="bl" rotWithShape="0">
                  <a:prstClr val="black">
                    <a:alpha val="40000"/>
                  </a:prstClr>
                </a:outerShdw>
              </a:effectLst>
              <a:latin typeface="+mn-lt"/>
            </a:endParaRPr>
          </a:p>
        </p:txBody>
      </p:sp>
      <p:sp>
        <p:nvSpPr>
          <p:cNvPr id="55299" name="Прямоугольник 3"/>
          <p:cNvSpPr>
            <a:spLocks noChangeArrowheads="1"/>
          </p:cNvSpPr>
          <p:nvPr/>
        </p:nvSpPr>
        <p:spPr bwMode="auto">
          <a:xfrm>
            <a:off x="214313" y="428625"/>
            <a:ext cx="857250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>
                <a:solidFill>
                  <a:srgbClr val="FAC090"/>
                </a:solidFill>
                <a:latin typeface="Times New Roman" pitchFamily="18" charset="0"/>
                <a:cs typeface="Times New Roman" pitchFamily="18" charset="0"/>
              </a:rPr>
              <a:t>ПО, для формирования электронных документов Межевого плана или Технического плана  в формате </a:t>
            </a:r>
            <a:r>
              <a:rPr lang="en-US" sz="2800">
                <a:solidFill>
                  <a:srgbClr val="FAC090"/>
                </a:solidFill>
                <a:latin typeface="Times New Roman" pitchFamily="18" charset="0"/>
                <a:cs typeface="Times New Roman" pitchFamily="18" charset="0"/>
              </a:rPr>
              <a:t>XML </a:t>
            </a:r>
            <a:endParaRPr lang="ru-RU" sz="280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71500" y="2643188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Предоставление сведений, внесенных в государственный кадастр недвижимости</a:t>
            </a:r>
            <a:endParaRPr lang="ru-RU" dirty="0">
              <a:solidFill>
                <a:schemeClr val="accent6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Группа 16"/>
          <p:cNvGrpSpPr>
            <a:grpSpLocks/>
          </p:cNvGrpSpPr>
          <p:nvPr/>
        </p:nvGrpSpPr>
        <p:grpSpPr bwMode="auto">
          <a:xfrm>
            <a:off x="500063" y="285750"/>
            <a:ext cx="8215312" cy="4000500"/>
            <a:chOff x="500005" y="-500104"/>
            <a:chExt cx="8215427" cy="3571946"/>
          </a:xfrm>
        </p:grpSpPr>
        <p:graphicFrame>
          <p:nvGraphicFramePr>
            <p:cNvPr id="7" name="Схема 6"/>
            <p:cNvGraphicFramePr/>
            <p:nvPr/>
          </p:nvGraphicFramePr>
          <p:xfrm>
            <a:off x="785761" y="-500104"/>
            <a:ext cx="7815290" cy="1000132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graphicFrame>
          <p:nvGraphicFramePr>
            <p:cNvPr id="8" name="Схема 7"/>
            <p:cNvGraphicFramePr/>
            <p:nvPr/>
          </p:nvGraphicFramePr>
          <p:xfrm>
            <a:off x="500005" y="1643064"/>
            <a:ext cx="8215427" cy="1428778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6" r:lo="rId7" r:qs="rId8" r:cs="rId9"/>
            </a:graphicData>
          </a:graphic>
        </p:graphicFrame>
      </p:grpSp>
      <p:sp>
        <p:nvSpPr>
          <p:cNvPr id="10" name="Управляющая кнопка: далее 9">
            <a:hlinkClick r:id="" action="ppaction://noaction" highlightClick="1"/>
          </p:cNvPr>
          <p:cNvSpPr/>
          <p:nvPr/>
        </p:nvSpPr>
        <p:spPr>
          <a:xfrm>
            <a:off x="298450" y="4070350"/>
            <a:ext cx="1042988" cy="1042988"/>
          </a:xfrm>
          <a:prstGeom prst="actionButtonForwardNex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465263" y="3698875"/>
            <a:ext cx="7358062" cy="14478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Для того, чтобы подать заявление на Портале услуг Федеральной службы государственной регистрации, кадастра и картографии, необходимо и по «шагам» заполнить все предлагаемые поля формы. </a:t>
            </a:r>
            <a:endParaRPr lang="ru-RU" sz="22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n-lt"/>
            </a:endParaRPr>
          </a:p>
        </p:txBody>
      </p:sp>
      <p:grpSp>
        <p:nvGrpSpPr>
          <p:cNvPr id="8197" name="Группа 12"/>
          <p:cNvGrpSpPr>
            <a:grpSpLocks/>
          </p:cNvGrpSpPr>
          <p:nvPr/>
        </p:nvGrpSpPr>
        <p:grpSpPr bwMode="auto">
          <a:xfrm>
            <a:off x="1071563" y="1714500"/>
            <a:ext cx="7053262" cy="500063"/>
            <a:chOff x="259410" y="0"/>
            <a:chExt cx="7053606" cy="500066"/>
          </a:xfrm>
        </p:grpSpPr>
        <p:sp>
          <p:nvSpPr>
            <p:cNvPr id="17" name="Пятиугольник 16"/>
            <p:cNvSpPr/>
            <p:nvPr/>
          </p:nvSpPr>
          <p:spPr>
            <a:xfrm rot="10800000">
              <a:off x="259410" y="0"/>
              <a:ext cx="7053606" cy="500066"/>
            </a:xfrm>
            <a:prstGeom prst="homePlate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Пятиугольник 4"/>
            <p:cNvSpPr/>
            <p:nvPr/>
          </p:nvSpPr>
          <p:spPr>
            <a:xfrm rot="21600000">
              <a:off x="384828" y="0"/>
              <a:ext cx="6928188" cy="50006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20515" tIns="83820" rIns="156464" bIns="83820" spcCol="1270" anchor="ctr"/>
            <a:lstStyle/>
            <a:p>
              <a:pPr algn="ctr" defTabSz="9779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22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Новая форма запроса сведений ГКН </a:t>
              </a:r>
            </a:p>
          </p:txBody>
        </p:sp>
      </p:grpSp>
      <p:sp>
        <p:nvSpPr>
          <p:cNvPr id="19" name="Овал 18"/>
          <p:cNvSpPr/>
          <p:nvPr/>
        </p:nvSpPr>
        <p:spPr>
          <a:xfrm>
            <a:off x="785813" y="1714500"/>
            <a:ext cx="500062" cy="500063"/>
          </a:xfrm>
          <a:prstGeom prst="ellipse">
            <a:avLst/>
          </a:prstGeom>
          <a:blipFill rotWithShape="0">
            <a:blip r:embed="rId10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Группа 1"/>
          <p:cNvGrpSpPr>
            <a:grpSpLocks/>
          </p:cNvGrpSpPr>
          <p:nvPr/>
        </p:nvGrpSpPr>
        <p:grpSpPr bwMode="auto">
          <a:xfrm>
            <a:off x="1357313" y="500063"/>
            <a:ext cx="7053262" cy="500062"/>
            <a:chOff x="259410" y="0"/>
            <a:chExt cx="7053606" cy="500066"/>
          </a:xfrm>
        </p:grpSpPr>
        <p:sp>
          <p:nvSpPr>
            <p:cNvPr id="3" name="Пятиугольник 2"/>
            <p:cNvSpPr/>
            <p:nvPr/>
          </p:nvSpPr>
          <p:spPr>
            <a:xfrm rot="10800000">
              <a:off x="259410" y="0"/>
              <a:ext cx="7053606" cy="500066"/>
            </a:xfrm>
            <a:prstGeom prst="homePlate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" name="Пятиугольник 4"/>
            <p:cNvSpPr/>
            <p:nvPr/>
          </p:nvSpPr>
          <p:spPr>
            <a:xfrm rot="21600000">
              <a:off x="384828" y="0"/>
              <a:ext cx="6928188" cy="50006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20515" tIns="83820" rIns="156464" bIns="83820" spcCol="1270" anchor="ctr"/>
            <a:lstStyle/>
            <a:p>
              <a:pPr algn="ctr" defTabSz="9779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24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Новая форма запроса сведений ГКН </a:t>
              </a:r>
            </a:p>
          </p:txBody>
        </p:sp>
      </p:grpSp>
      <p:sp>
        <p:nvSpPr>
          <p:cNvPr id="5" name="Овал 4"/>
          <p:cNvSpPr/>
          <p:nvPr/>
        </p:nvSpPr>
        <p:spPr>
          <a:xfrm>
            <a:off x="857250" y="500063"/>
            <a:ext cx="500063" cy="500062"/>
          </a:xfrm>
          <a:prstGeom prst="ellipse">
            <a:avLst/>
          </a:prstGeom>
          <a:blipFill rotWithShape="0">
            <a:blip r:embed="rId2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" name="Прямоугольник 5"/>
          <p:cNvSpPr/>
          <p:nvPr/>
        </p:nvSpPr>
        <p:spPr>
          <a:xfrm>
            <a:off x="928688" y="1357313"/>
            <a:ext cx="7715250" cy="48942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2400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	Предназначена для подачи запроса о предоставлении сведений ГКН (</a:t>
            </a:r>
            <a:r>
              <a:rPr lang="ru-RU" sz="24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физическим лицам/ юридическим лицам/ лицам, имеющим право на безвозмездное предоставление сведений</a:t>
            </a:r>
            <a:r>
              <a:rPr lang="ru-RU" sz="2400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) в виде:</a:t>
            </a:r>
          </a:p>
          <a:p>
            <a:pPr algn="just">
              <a:defRPr/>
            </a:pPr>
            <a:endParaRPr lang="ru-RU" sz="2400" dirty="0">
              <a:solidFill>
                <a:schemeClr val="accent6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Tx/>
              <a:buAutoNum type="arabicPeriod"/>
              <a:defRPr/>
            </a:pPr>
            <a:r>
              <a:rPr lang="ru-RU" sz="2400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Кадастровой выписки об объекте (только на земельные участки);</a:t>
            </a:r>
          </a:p>
          <a:p>
            <a:pPr marL="342900" indent="-342900" algn="just">
              <a:buFontTx/>
              <a:buAutoNum type="arabicPeriod"/>
              <a:defRPr/>
            </a:pPr>
            <a:r>
              <a:rPr lang="ru-RU" sz="2400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Кадастровой справки о кадастровой стоимости земельного участка;</a:t>
            </a:r>
          </a:p>
          <a:p>
            <a:pPr marL="342900" indent="-342900" algn="just">
              <a:buFontTx/>
              <a:buAutoNum type="arabicPeriod"/>
              <a:defRPr/>
            </a:pPr>
            <a:r>
              <a:rPr lang="ru-RU" sz="2400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Кадастрового плана территории;</a:t>
            </a:r>
          </a:p>
          <a:p>
            <a:pPr marL="342900" indent="-342900" algn="just">
              <a:buFontTx/>
              <a:buAutoNum type="arabicPeriod"/>
              <a:defRPr/>
            </a:pPr>
            <a:r>
              <a:rPr lang="ru-RU" sz="2400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Кадастрового паспорта (на земельный участок, </a:t>
            </a:r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здание, строение, помещение, объект незавершенного строительства</a:t>
            </a:r>
            <a:r>
              <a:rPr lang="ru-RU" sz="2400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).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624" y="978987"/>
            <a:ext cx="7860567" cy="5731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Скругленный прямоугольник 2"/>
          <p:cNvSpPr/>
          <p:nvPr/>
        </p:nvSpPr>
        <p:spPr>
          <a:xfrm>
            <a:off x="2466975" y="3508375"/>
            <a:ext cx="2143125" cy="280988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344738" y="3933825"/>
            <a:ext cx="4243387" cy="2232025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95288" y="333375"/>
            <a:ext cx="8497887" cy="70643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000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Обязательно должен быть заполнен либо Кадастровый номер, либо Адрес. Могут быть заполнены оба варианта.</a:t>
            </a:r>
            <a:endParaRPr lang="ru-RU" sz="20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124075" y="2420938"/>
            <a:ext cx="6048375" cy="280987"/>
          </a:xfrm>
          <a:prstGeom prst="roundRect">
            <a:avLst/>
          </a:prstGeom>
          <a:noFill/>
          <a:ln w="254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124075" y="2868613"/>
            <a:ext cx="6048375" cy="280987"/>
          </a:xfrm>
          <a:prstGeom prst="roundRect">
            <a:avLst/>
          </a:prstGeom>
          <a:noFill/>
          <a:ln w="254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1661</TotalTime>
  <Words>963</Words>
  <Application>Microsoft Office PowerPoint</Application>
  <PresentationFormat>Экран (4:3)</PresentationFormat>
  <Paragraphs>124</Paragraphs>
  <Slides>53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53</vt:i4>
      </vt:variant>
    </vt:vector>
  </HeadingPairs>
  <TitlesOfParts>
    <vt:vector size="54" baseType="lpstr">
      <vt:lpstr>Тема Office</vt:lpstr>
      <vt:lpstr>филиал   федерального государственного бюджетного  учреждения «Федеральная кадастровая палата  Федеральной службы государственной регистрации, кадастра и картографии» по Челябинской  области</vt:lpstr>
      <vt:lpstr>Портал государственных услуг РОСРЕЕСТРА  (www.rosreestr.ru)  </vt:lpstr>
      <vt:lpstr>Слайд 3</vt:lpstr>
      <vt:lpstr>Слайд 4</vt:lpstr>
      <vt:lpstr>Слайд 5</vt:lpstr>
      <vt:lpstr>Предоставление сведений, внесенных в государственный кадастр недвижимости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Государственный кадастровый учет недвижимого имущества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     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     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  <vt:lpstr>    Формирование электронных документов в формате XML       </vt:lpstr>
      <vt:lpstr>Слайд 53</vt:lpstr>
    </vt:vector>
  </TitlesOfParts>
  <Company>COMP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Tankovich</dc:creator>
  <cp:lastModifiedBy>USER</cp:lastModifiedBy>
  <cp:revision>386</cp:revision>
  <dcterms:created xsi:type="dcterms:W3CDTF">2012-05-28T09:37:47Z</dcterms:created>
  <dcterms:modified xsi:type="dcterms:W3CDTF">2013-03-05T04:05:57Z</dcterms:modified>
</cp:coreProperties>
</file>